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57" r:id="rId3"/>
    <p:sldId id="280" r:id="rId4"/>
    <p:sldId id="284" r:id="rId5"/>
    <p:sldId id="285" r:id="rId6"/>
    <p:sldId id="276" r:id="rId7"/>
    <p:sldId id="277" r:id="rId8"/>
    <p:sldId id="278" r:id="rId9"/>
    <p:sldId id="263" r:id="rId10"/>
    <p:sldId id="264" r:id="rId11"/>
    <p:sldId id="286" r:id="rId12"/>
    <p:sldId id="265" r:id="rId13"/>
    <p:sldId id="266" r:id="rId14"/>
    <p:sldId id="279" r:id="rId15"/>
    <p:sldId id="282" r:id="rId16"/>
    <p:sldId id="261" r:id="rId17"/>
    <p:sldId id="281" r:id="rId18"/>
    <p:sldId id="272" r:id="rId19"/>
    <p:sldId id="283" r:id="rId20"/>
    <p:sldId id="287" r:id="rId2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87BF28-1F92-4633-82CC-C5F67EA35A6A}" v="1" dt="2024-10-17T20:31:24.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3"/>
    <p:restoredTop sz="94662"/>
  </p:normalViewPr>
  <p:slideViewPr>
    <p:cSldViewPr snapToGrid="0">
      <p:cViewPr varScale="1">
        <p:scale>
          <a:sx n="78" d="100"/>
          <a:sy n="78" d="100"/>
        </p:scale>
        <p:origin x="9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A3253-2958-4415-8F70-418578E65A7C}" type="datetimeFigureOut">
              <a:rPr lang="es-CO" smtClean="0"/>
              <a:t>18/10/2024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54240-1834-4B9B-B3D9-7D13AF288B53}" type="slidenum">
              <a:rPr lang="es-CO" smtClean="0"/>
              <a:t>‹#›</a:t>
            </a:fld>
            <a:endParaRPr lang="es-CO"/>
          </a:p>
        </p:txBody>
      </p:sp>
    </p:spTree>
    <p:extLst>
      <p:ext uri="{BB962C8B-B14F-4D97-AF65-F5344CB8AC3E}">
        <p14:creationId xmlns:p14="http://schemas.microsoft.com/office/powerpoint/2010/main" val="4149528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1C2DDD-4019-4BA2-9DFA-58C66C21CFEE}"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10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61C2DDD-4019-4BA2-9DFA-58C66C21CFEE}" type="slidenum">
              <a:rPr lang="es-CO" smtClean="0"/>
              <a:t>19</a:t>
            </a:fld>
            <a:endParaRPr lang="es-CO"/>
          </a:p>
        </p:txBody>
      </p:sp>
    </p:spTree>
    <p:extLst>
      <p:ext uri="{BB962C8B-B14F-4D97-AF65-F5344CB8AC3E}">
        <p14:creationId xmlns:p14="http://schemas.microsoft.com/office/powerpoint/2010/main" val="1843817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5FBC06-7826-47BC-A177-5175B608B70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F29E584-5AD2-4E27-B284-7795A929C5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2F0E62D7-A46E-438C-B8AB-8EF7CE89B817}"/>
              </a:ext>
            </a:extLst>
          </p:cNvPr>
          <p:cNvSpPr>
            <a:spLocks noGrp="1"/>
          </p:cNvSpPr>
          <p:nvPr>
            <p:ph type="dt" sz="half" idx="10"/>
          </p:nvPr>
        </p:nvSpPr>
        <p:spPr/>
        <p:txBody>
          <a:bodyPr/>
          <a:lstStyle/>
          <a:p>
            <a:fld id="{51A6CD36-4D4B-46BD-9B67-2BAEF2766258}" type="datetimeFigureOut">
              <a:rPr lang="es-CO" smtClean="0"/>
              <a:t>18/10/2024</a:t>
            </a:fld>
            <a:endParaRPr lang="es-CO"/>
          </a:p>
        </p:txBody>
      </p:sp>
      <p:sp>
        <p:nvSpPr>
          <p:cNvPr id="5" name="Marcador de pie de página 4">
            <a:extLst>
              <a:ext uri="{FF2B5EF4-FFF2-40B4-BE49-F238E27FC236}">
                <a16:creationId xmlns:a16="http://schemas.microsoft.com/office/drawing/2014/main" id="{89D81EC6-C9A0-42A2-9223-3407AE7B84B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77727A4-0B96-4269-A72C-8DD6E12022B8}"/>
              </a:ext>
            </a:extLst>
          </p:cNvPr>
          <p:cNvSpPr>
            <a:spLocks noGrp="1"/>
          </p:cNvSpPr>
          <p:nvPr>
            <p:ph type="sldNum" sz="quarter" idx="12"/>
          </p:nvPr>
        </p:nvSpPr>
        <p:spPr/>
        <p:txBody>
          <a:bodyPr/>
          <a:lstStyle/>
          <a:p>
            <a:fld id="{33D1BE50-E476-414C-9ECC-44F04080DFB0}" type="slidenum">
              <a:rPr lang="es-CO" smtClean="0"/>
              <a:t>‹#›</a:t>
            </a:fld>
            <a:endParaRPr lang="es-CO"/>
          </a:p>
        </p:txBody>
      </p:sp>
    </p:spTree>
    <p:extLst>
      <p:ext uri="{BB962C8B-B14F-4D97-AF65-F5344CB8AC3E}">
        <p14:creationId xmlns:p14="http://schemas.microsoft.com/office/powerpoint/2010/main" val="148686946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93E7E1-F5E5-467F-B0CC-173BFB64809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12DD36A-49DE-4FDF-BFAE-3650597BB15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F346F8-07C9-4FAF-A67F-727E495AE32A}"/>
              </a:ext>
            </a:extLst>
          </p:cNvPr>
          <p:cNvSpPr>
            <a:spLocks noGrp="1"/>
          </p:cNvSpPr>
          <p:nvPr>
            <p:ph type="dt" sz="half" idx="10"/>
          </p:nvPr>
        </p:nvSpPr>
        <p:spPr/>
        <p:txBody>
          <a:bodyPr/>
          <a:lstStyle/>
          <a:p>
            <a:fld id="{51A6CD36-4D4B-46BD-9B67-2BAEF2766258}" type="datetimeFigureOut">
              <a:rPr lang="es-CO" smtClean="0"/>
              <a:t>18/10/2024</a:t>
            </a:fld>
            <a:endParaRPr lang="es-CO"/>
          </a:p>
        </p:txBody>
      </p:sp>
      <p:sp>
        <p:nvSpPr>
          <p:cNvPr id="5" name="Marcador de pie de página 4">
            <a:extLst>
              <a:ext uri="{FF2B5EF4-FFF2-40B4-BE49-F238E27FC236}">
                <a16:creationId xmlns:a16="http://schemas.microsoft.com/office/drawing/2014/main" id="{5BF6CDA4-4AA7-44B0-94D3-E28E55982CA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93940BB-BDD8-4359-B228-80DC81C13B25}"/>
              </a:ext>
            </a:extLst>
          </p:cNvPr>
          <p:cNvSpPr>
            <a:spLocks noGrp="1"/>
          </p:cNvSpPr>
          <p:nvPr>
            <p:ph type="sldNum" sz="quarter" idx="12"/>
          </p:nvPr>
        </p:nvSpPr>
        <p:spPr/>
        <p:txBody>
          <a:bodyPr/>
          <a:lstStyle/>
          <a:p>
            <a:fld id="{33D1BE50-E476-414C-9ECC-44F04080DFB0}" type="slidenum">
              <a:rPr lang="es-CO" smtClean="0"/>
              <a:t>‹#›</a:t>
            </a:fld>
            <a:endParaRPr lang="es-CO"/>
          </a:p>
        </p:txBody>
      </p:sp>
    </p:spTree>
    <p:extLst>
      <p:ext uri="{BB962C8B-B14F-4D97-AF65-F5344CB8AC3E}">
        <p14:creationId xmlns:p14="http://schemas.microsoft.com/office/powerpoint/2010/main" val="67831617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5B7C3B9-D96B-4C58-BAB1-4C62B7F14D9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31A2391-532C-486C-B81A-2CC59D58E05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647E884-ACBD-4017-B340-C235943E3A2B}"/>
              </a:ext>
            </a:extLst>
          </p:cNvPr>
          <p:cNvSpPr>
            <a:spLocks noGrp="1"/>
          </p:cNvSpPr>
          <p:nvPr>
            <p:ph type="dt" sz="half" idx="10"/>
          </p:nvPr>
        </p:nvSpPr>
        <p:spPr/>
        <p:txBody>
          <a:bodyPr/>
          <a:lstStyle/>
          <a:p>
            <a:fld id="{51A6CD36-4D4B-46BD-9B67-2BAEF2766258}" type="datetimeFigureOut">
              <a:rPr lang="es-CO" smtClean="0"/>
              <a:t>18/10/2024</a:t>
            </a:fld>
            <a:endParaRPr lang="es-CO"/>
          </a:p>
        </p:txBody>
      </p:sp>
      <p:sp>
        <p:nvSpPr>
          <p:cNvPr id="5" name="Marcador de pie de página 4">
            <a:extLst>
              <a:ext uri="{FF2B5EF4-FFF2-40B4-BE49-F238E27FC236}">
                <a16:creationId xmlns:a16="http://schemas.microsoft.com/office/drawing/2014/main" id="{3CFE7B3B-BE55-416A-80F5-DCB36A740AF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8B856D6-F8D7-41F8-8E2E-4FBC89A892B5}"/>
              </a:ext>
            </a:extLst>
          </p:cNvPr>
          <p:cNvSpPr>
            <a:spLocks noGrp="1"/>
          </p:cNvSpPr>
          <p:nvPr>
            <p:ph type="sldNum" sz="quarter" idx="12"/>
          </p:nvPr>
        </p:nvSpPr>
        <p:spPr/>
        <p:txBody>
          <a:bodyPr/>
          <a:lstStyle/>
          <a:p>
            <a:fld id="{33D1BE50-E476-414C-9ECC-44F04080DFB0}" type="slidenum">
              <a:rPr lang="es-CO" smtClean="0"/>
              <a:t>‹#›</a:t>
            </a:fld>
            <a:endParaRPr lang="es-CO"/>
          </a:p>
        </p:txBody>
      </p:sp>
    </p:spTree>
    <p:extLst>
      <p:ext uri="{BB962C8B-B14F-4D97-AF65-F5344CB8AC3E}">
        <p14:creationId xmlns:p14="http://schemas.microsoft.com/office/powerpoint/2010/main" val="293754181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nal ">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0AFEE53-E19A-45E2-90A1-60ED8EFABE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ítulo 1">
            <a:extLst>
              <a:ext uri="{FF2B5EF4-FFF2-40B4-BE49-F238E27FC236}">
                <a16:creationId xmlns:a16="http://schemas.microsoft.com/office/drawing/2014/main" id="{A4E0154D-AFEB-4F9B-B88E-7E328A0F92D3}"/>
              </a:ext>
            </a:extLst>
          </p:cNvPr>
          <p:cNvSpPr>
            <a:spLocks noGrp="1"/>
          </p:cNvSpPr>
          <p:nvPr>
            <p:ph type="ctrTitle" hasCustomPrompt="1"/>
          </p:nvPr>
        </p:nvSpPr>
        <p:spPr>
          <a:xfrm>
            <a:off x="801699" y="3844883"/>
            <a:ext cx="10648775" cy="1277750"/>
          </a:xfrm>
          <a:prstGeom prst="rect">
            <a:avLst/>
          </a:prstGeom>
        </p:spPr>
        <p:txBody>
          <a:bodyPr anchor="b">
            <a:noAutofit/>
          </a:bodyPr>
          <a:lstStyle>
            <a:lvl1pPr algn="ctr">
              <a:lnSpc>
                <a:spcPts val="5600"/>
              </a:lnSpc>
              <a:defRPr sz="10000" b="1">
                <a:solidFill>
                  <a:srgbClr val="CEE6FE"/>
                </a:solidFill>
                <a:latin typeface="+mn-lt"/>
              </a:defRPr>
            </a:lvl1pPr>
          </a:lstStyle>
          <a:p>
            <a:r>
              <a:rPr lang="es-ES" dirty="0"/>
              <a:t>Gracias</a:t>
            </a:r>
            <a:endParaRPr lang="es-CO" dirty="0"/>
          </a:p>
        </p:txBody>
      </p:sp>
      <p:grpSp>
        <p:nvGrpSpPr>
          <p:cNvPr id="11" name="Grupo 10">
            <a:extLst>
              <a:ext uri="{FF2B5EF4-FFF2-40B4-BE49-F238E27FC236}">
                <a16:creationId xmlns:a16="http://schemas.microsoft.com/office/drawing/2014/main" id="{2CCA17BF-297F-49C9-905B-331D6B2F2E0E}"/>
              </a:ext>
            </a:extLst>
          </p:cNvPr>
          <p:cNvGrpSpPr/>
          <p:nvPr userDrawn="1"/>
        </p:nvGrpSpPr>
        <p:grpSpPr>
          <a:xfrm>
            <a:off x="762240" y="6462923"/>
            <a:ext cx="11429760" cy="311420"/>
            <a:chOff x="762240" y="6544811"/>
            <a:chExt cx="11429760" cy="311420"/>
          </a:xfrm>
        </p:grpSpPr>
        <p:sp>
          <p:nvSpPr>
            <p:cNvPr id="12" name="Subtítulo 2">
              <a:extLst>
                <a:ext uri="{FF2B5EF4-FFF2-40B4-BE49-F238E27FC236}">
                  <a16:creationId xmlns:a16="http://schemas.microsoft.com/office/drawing/2014/main" id="{DA284306-DD0A-4F77-A36F-1EA8D7D1FA51}"/>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3" name="Subtítulo 2">
              <a:extLst>
                <a:ext uri="{FF2B5EF4-FFF2-40B4-BE49-F238E27FC236}">
                  <a16:creationId xmlns:a16="http://schemas.microsoft.com/office/drawing/2014/main" id="{1EF2A760-C33A-47E7-BCF4-920B95E30B50}"/>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5" name="Conector recto 14">
              <a:extLst>
                <a:ext uri="{FF2B5EF4-FFF2-40B4-BE49-F238E27FC236}">
                  <a16:creationId xmlns:a16="http://schemas.microsoft.com/office/drawing/2014/main" id="{2D891D4F-C310-44B1-A256-5DE14E824FC4}"/>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4BEAB17E-4A80-4E9D-A2DB-8FEE17F37E2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Gráfico 17">
            <a:extLst>
              <a:ext uri="{FF2B5EF4-FFF2-40B4-BE49-F238E27FC236}">
                <a16:creationId xmlns:a16="http://schemas.microsoft.com/office/drawing/2014/main" id="{5267CEAE-CF95-4918-81A3-9616DA95A6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21727" y="5408822"/>
            <a:ext cx="7570273" cy="923467"/>
          </a:xfrm>
          <a:prstGeom prst="rect">
            <a:avLst/>
          </a:prstGeom>
        </p:spPr>
      </p:pic>
      <p:pic>
        <p:nvPicPr>
          <p:cNvPr id="3" name="Imagen 2">
            <a:extLst>
              <a:ext uri="{FF2B5EF4-FFF2-40B4-BE49-F238E27FC236}">
                <a16:creationId xmlns:a16="http://schemas.microsoft.com/office/drawing/2014/main" id="{80DFBDA6-7F81-49AB-9E42-3969BA6821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42511" y="728501"/>
            <a:ext cx="2106979" cy="2908460"/>
          </a:xfrm>
          <a:prstGeom prst="rect">
            <a:avLst/>
          </a:prstGeom>
        </p:spPr>
      </p:pic>
    </p:spTree>
    <p:extLst>
      <p:ext uri="{BB962C8B-B14F-4D97-AF65-F5344CB8AC3E}">
        <p14:creationId xmlns:p14="http://schemas.microsoft.com/office/powerpoint/2010/main" val="255315633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Inicial/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A41A28B-B579-43BF-85BC-EE22546314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762240" y="3549871"/>
            <a:ext cx="6481157" cy="1555316"/>
          </a:xfrm>
          <a:prstGeom prst="rect">
            <a:avLst/>
          </a:prstGeom>
        </p:spPr>
        <p:txBody>
          <a:bodyPr anchor="b">
            <a:normAutofit/>
          </a:bodyPr>
          <a:lstStyle>
            <a:lvl1pPr algn="l">
              <a:lnSpc>
                <a:spcPts val="5600"/>
              </a:lnSpc>
              <a:defRPr sz="5500" b="1">
                <a:solidFill>
                  <a:schemeClr val="bg1"/>
                </a:solidFill>
                <a:latin typeface="+mn-lt"/>
              </a:defRPr>
            </a:lvl1pPr>
          </a:lstStyle>
          <a:p>
            <a:r>
              <a:rPr lang="es-ES" dirty="0"/>
              <a:t>TÍTULO O NOMBRE DE LA PRESENTACIÓN</a:t>
            </a:r>
            <a:endParaRPr lang="es-CO" dirty="0"/>
          </a:p>
        </p:txBody>
      </p:sp>
      <p:sp>
        <p:nvSpPr>
          <p:cNvPr id="3" name="Subtítulo 2">
            <a:extLst>
              <a:ext uri="{FF2B5EF4-FFF2-40B4-BE49-F238E27FC236}">
                <a16:creationId xmlns:a16="http://schemas.microsoft.com/office/drawing/2014/main" id="{752045EB-9AD1-9232-709C-98C7B5B500F6}"/>
              </a:ext>
            </a:extLst>
          </p:cNvPr>
          <p:cNvSpPr>
            <a:spLocks noGrp="1"/>
          </p:cNvSpPr>
          <p:nvPr>
            <p:ph type="subTitle" idx="1"/>
          </p:nvPr>
        </p:nvSpPr>
        <p:spPr>
          <a:xfrm>
            <a:off x="762240" y="5192212"/>
            <a:ext cx="7063048" cy="435841"/>
          </a:xfrm>
          <a:prstGeom prst="rect">
            <a:avLst/>
          </a:prstGeom>
        </p:spPr>
        <p:txBody>
          <a:bodyPr/>
          <a:lstStyle>
            <a:lvl1pPr marL="0" indent="0" algn="l">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pic>
        <p:nvPicPr>
          <p:cNvPr id="7" name="Imagen 6">
            <a:extLst>
              <a:ext uri="{FF2B5EF4-FFF2-40B4-BE49-F238E27FC236}">
                <a16:creationId xmlns:a16="http://schemas.microsoft.com/office/drawing/2014/main" id="{EC6AD41C-AAAB-4BC5-BEE5-E7E287BD82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grpSp>
        <p:nvGrpSpPr>
          <p:cNvPr id="17" name="Grupo 16">
            <a:extLst>
              <a:ext uri="{FF2B5EF4-FFF2-40B4-BE49-F238E27FC236}">
                <a16:creationId xmlns:a16="http://schemas.microsoft.com/office/drawing/2014/main" id="{B16BD767-E8E6-432C-B397-5F191572808A}"/>
              </a:ext>
            </a:extLst>
          </p:cNvPr>
          <p:cNvGrpSpPr/>
          <p:nvPr userDrawn="1"/>
        </p:nvGrpSpPr>
        <p:grpSpPr>
          <a:xfrm>
            <a:off x="762240" y="6449275"/>
            <a:ext cx="11429760" cy="311420"/>
            <a:chOff x="762240" y="6544811"/>
            <a:chExt cx="11429760" cy="311420"/>
          </a:xfrm>
        </p:grpSpPr>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BD94F895-D843-495B-8CD5-AAE5F1A7569D}"/>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070EC99-5C04-41A1-850E-2CF0D1822EE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27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808F0ABA-1C72-0357-89C3-3541C488C417}"/>
              </a:ext>
            </a:extLst>
          </p:cNvPr>
          <p:cNvSpPr>
            <a:spLocks noGrp="1"/>
          </p:cNvSpPr>
          <p:nvPr>
            <p:ph type="ctrTitle" hasCustomPrompt="1"/>
          </p:nvPr>
        </p:nvSpPr>
        <p:spPr>
          <a:xfrm>
            <a:off x="547785" y="253537"/>
            <a:ext cx="3064626" cy="794701"/>
          </a:xfrm>
          <a:prstGeom prst="rect">
            <a:avLst/>
          </a:prstGeom>
        </p:spPr>
        <p:txBody>
          <a:bodyPr anchor="b">
            <a:normAutofit/>
          </a:bodyPr>
          <a:lstStyle>
            <a:lvl1pPr algn="l">
              <a:lnSpc>
                <a:spcPts val="5600"/>
              </a:lnSpc>
              <a:defRPr sz="5500" b="1">
                <a:solidFill>
                  <a:schemeClr val="tx1">
                    <a:lumMod val="65000"/>
                    <a:lumOff val="35000"/>
                  </a:schemeClr>
                </a:solidFill>
                <a:latin typeface="+mn-lt"/>
              </a:defRPr>
            </a:lvl1pPr>
          </a:lstStyle>
          <a:p>
            <a:r>
              <a:rPr lang="es-ES" dirty="0"/>
              <a:t>AGENDA</a:t>
            </a:r>
            <a:endParaRPr lang="es-CO" dirty="0"/>
          </a:p>
        </p:txBody>
      </p:sp>
      <p:pic>
        <p:nvPicPr>
          <p:cNvPr id="4" name="Gráfico 3">
            <a:extLst>
              <a:ext uri="{FF2B5EF4-FFF2-40B4-BE49-F238E27FC236}">
                <a16:creationId xmlns:a16="http://schemas.microsoft.com/office/drawing/2014/main" id="{8F23F3CD-8FA5-4E50-8A23-3BE0471563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
        <p:nvSpPr>
          <p:cNvPr id="12" name="Subtítulo 2">
            <a:extLst>
              <a:ext uri="{FF2B5EF4-FFF2-40B4-BE49-F238E27FC236}">
                <a16:creationId xmlns:a16="http://schemas.microsoft.com/office/drawing/2014/main" id="{4960494F-3690-499B-B162-4BF62DDFCFAC}"/>
              </a:ext>
            </a:extLst>
          </p:cNvPr>
          <p:cNvSpPr>
            <a:spLocks noGrp="1"/>
          </p:cNvSpPr>
          <p:nvPr>
            <p:ph type="subTitle" idx="1"/>
          </p:nvPr>
        </p:nvSpPr>
        <p:spPr>
          <a:xfrm>
            <a:off x="547785" y="1095345"/>
            <a:ext cx="7063048" cy="396219"/>
          </a:xfrm>
          <a:prstGeom prst="rect">
            <a:avLst/>
          </a:prstGeom>
        </p:spPr>
        <p:txBody>
          <a:bodyPr/>
          <a:lstStyle>
            <a:lvl1pPr marL="0" indent="0" algn="l">
              <a:buNone/>
              <a:defRPr sz="2000">
                <a:solidFill>
                  <a:schemeClr val="tx1">
                    <a:lumMod val="65000"/>
                    <a:lumOff val="3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grpSp>
        <p:nvGrpSpPr>
          <p:cNvPr id="15" name="Grupo 14">
            <a:extLst>
              <a:ext uri="{FF2B5EF4-FFF2-40B4-BE49-F238E27FC236}">
                <a16:creationId xmlns:a16="http://schemas.microsoft.com/office/drawing/2014/main" id="{A7212D13-6548-4136-A09A-5F077AD7FB3C}"/>
              </a:ext>
            </a:extLst>
          </p:cNvPr>
          <p:cNvGrpSpPr/>
          <p:nvPr userDrawn="1"/>
        </p:nvGrpSpPr>
        <p:grpSpPr>
          <a:xfrm>
            <a:off x="506841" y="6449275"/>
            <a:ext cx="11685159" cy="311420"/>
            <a:chOff x="721296" y="6544811"/>
            <a:chExt cx="11685159" cy="311420"/>
          </a:xfrm>
        </p:grpSpPr>
        <p:sp>
          <p:nvSpPr>
            <p:cNvPr id="16" name="Subtítulo 2">
              <a:extLst>
                <a:ext uri="{FF2B5EF4-FFF2-40B4-BE49-F238E27FC236}">
                  <a16:creationId xmlns:a16="http://schemas.microsoft.com/office/drawing/2014/main" id="{1216F2FF-54FA-490F-A90D-1CE0FB0890E6}"/>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01354925-2BDE-4CF4-823D-9B053BB30EE0}"/>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BBFBAD6-D444-4D9F-8474-E06FEF01298A}"/>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E1FB0AE0-5151-4ABC-AC25-1414DCFC72D0}"/>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8926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0" name="Título 1">
            <a:extLst>
              <a:ext uri="{FF2B5EF4-FFF2-40B4-BE49-F238E27FC236}">
                <a16:creationId xmlns:a16="http://schemas.microsoft.com/office/drawing/2014/main" id="{1B376F43-49CC-B738-5749-D2B234A49A35}"/>
              </a:ext>
            </a:extLst>
          </p:cNvPr>
          <p:cNvSpPr>
            <a:spLocks noGrp="1"/>
          </p:cNvSpPr>
          <p:nvPr>
            <p:ph type="ctrTitle" hasCustomPrompt="1"/>
          </p:nvPr>
        </p:nvSpPr>
        <p:spPr>
          <a:xfrm>
            <a:off x="733599" y="412727"/>
            <a:ext cx="3123506" cy="532849"/>
          </a:xfrm>
          <a:prstGeom prst="rect">
            <a:avLst/>
          </a:prstGeom>
        </p:spPr>
        <p:txBody>
          <a:bodyPr anchor="b">
            <a:noAutofit/>
          </a:bodyPr>
          <a:lstStyle>
            <a:lvl1pPr algn="l">
              <a:lnSpc>
                <a:spcPts val="5600"/>
              </a:lnSpc>
              <a:defRPr sz="3600" b="1">
                <a:solidFill>
                  <a:srgbClr val="033364"/>
                </a:solidFill>
                <a:latin typeface="+mn-lt"/>
              </a:defRPr>
            </a:lvl1pPr>
          </a:lstStyle>
          <a:p>
            <a:r>
              <a:rPr lang="es-ES" dirty="0"/>
              <a:t>Título</a:t>
            </a:r>
            <a:endParaRPr lang="es-CO" dirty="0"/>
          </a:p>
        </p:txBody>
      </p:sp>
      <p:sp>
        <p:nvSpPr>
          <p:cNvPr id="21" name="Marcador de texto 2">
            <a:extLst>
              <a:ext uri="{FF2B5EF4-FFF2-40B4-BE49-F238E27FC236}">
                <a16:creationId xmlns:a16="http://schemas.microsoft.com/office/drawing/2014/main" id="{C85DDDF4-4046-BFD3-E40D-1FD4F8985067}"/>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tx1">
                    <a:lumMod val="65000"/>
                    <a:lumOff val="35000"/>
                  </a:schemeClr>
                </a:solidFill>
                <a:latin typeface="+mj-lt"/>
              </a:defRPr>
            </a:lvl1pPr>
          </a:lstStyle>
          <a:p>
            <a:endParaRPr lang="es-CO" dirty="0"/>
          </a:p>
        </p:txBody>
      </p:sp>
      <p:sp>
        <p:nvSpPr>
          <p:cNvPr id="24" name="Marcador de texto 2">
            <a:extLst>
              <a:ext uri="{FF2B5EF4-FFF2-40B4-BE49-F238E27FC236}">
                <a16:creationId xmlns:a16="http://schemas.microsoft.com/office/drawing/2014/main" id="{FEF69921-B2C2-FCF1-AB8B-743E37383FED}"/>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tx1">
                    <a:lumMod val="65000"/>
                    <a:lumOff val="35000"/>
                  </a:schemeClr>
                </a:solidFill>
                <a:latin typeface="+mj-lt"/>
              </a:defRPr>
            </a:lvl1pPr>
          </a:lstStyle>
          <a:p>
            <a:r>
              <a:rPr lang="es-CO" dirty="0"/>
              <a:t>Contenido</a:t>
            </a:r>
          </a:p>
        </p:txBody>
      </p:sp>
      <p:pic>
        <p:nvPicPr>
          <p:cNvPr id="12" name="Gráfico 11">
            <a:extLst>
              <a:ext uri="{FF2B5EF4-FFF2-40B4-BE49-F238E27FC236}">
                <a16:creationId xmlns:a16="http://schemas.microsoft.com/office/drawing/2014/main" id="{FEAF31B3-9FD4-4755-8CD0-6A3EED19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3" name="Grupo 12">
            <a:extLst>
              <a:ext uri="{FF2B5EF4-FFF2-40B4-BE49-F238E27FC236}">
                <a16:creationId xmlns:a16="http://schemas.microsoft.com/office/drawing/2014/main" id="{23C191E6-CA6F-4D45-B0D2-68BA3E106EC3}"/>
              </a:ext>
            </a:extLst>
          </p:cNvPr>
          <p:cNvGrpSpPr/>
          <p:nvPr userDrawn="1"/>
        </p:nvGrpSpPr>
        <p:grpSpPr>
          <a:xfrm>
            <a:off x="506841" y="6449275"/>
            <a:ext cx="11685159" cy="311420"/>
            <a:chOff x="721296" y="6544811"/>
            <a:chExt cx="11685159" cy="311420"/>
          </a:xfrm>
        </p:grpSpPr>
        <p:sp>
          <p:nvSpPr>
            <p:cNvPr id="14" name="Subtítulo 2">
              <a:extLst>
                <a:ext uri="{FF2B5EF4-FFF2-40B4-BE49-F238E27FC236}">
                  <a16:creationId xmlns:a16="http://schemas.microsoft.com/office/drawing/2014/main" id="{38D782C7-BE92-466D-99F6-E44978AA6A5A}"/>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5" name="Subtítulo 2">
              <a:extLst>
                <a:ext uri="{FF2B5EF4-FFF2-40B4-BE49-F238E27FC236}">
                  <a16:creationId xmlns:a16="http://schemas.microsoft.com/office/drawing/2014/main" id="{B3AEE319-0027-4381-A414-FFAECC898272}"/>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BB4211BD-3B7B-49A9-949C-514339580CD7}"/>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4F55387-3834-4378-B5D7-E75DDDEB50F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0628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B774320-97C2-4178-AACE-ABBFF38C6FB1}"/>
              </a:ext>
            </a:extLst>
          </p:cNvPr>
          <p:cNvSpPr/>
          <p:nvPr userDrawn="1"/>
        </p:nvSpPr>
        <p:spPr>
          <a:xfrm>
            <a:off x="-1" y="-81886"/>
            <a:ext cx="12296633" cy="6981746"/>
          </a:xfrm>
          <a:prstGeom prst="rect">
            <a:avLst/>
          </a:prstGeom>
          <a:solidFill>
            <a:srgbClr val="022F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733599" y="412727"/>
            <a:ext cx="3123506" cy="532849"/>
          </a:xfrm>
          <a:prstGeom prst="rect">
            <a:avLst/>
          </a:prstGeom>
        </p:spPr>
        <p:txBody>
          <a:bodyPr anchor="b">
            <a:noAutofit/>
          </a:bodyPr>
          <a:lstStyle>
            <a:lvl1pPr algn="l">
              <a:lnSpc>
                <a:spcPts val="5600"/>
              </a:lnSpc>
              <a:defRPr sz="3600" b="1">
                <a:solidFill>
                  <a:srgbClr val="CEE6FE"/>
                </a:solidFill>
                <a:latin typeface="+mn-lt"/>
              </a:defRPr>
            </a:lvl1pPr>
          </a:lstStyle>
          <a:p>
            <a:r>
              <a:rPr lang="es-ES" dirty="0"/>
              <a:t>Título</a:t>
            </a:r>
            <a:endParaRPr lang="es-CO" dirty="0"/>
          </a:p>
        </p:txBody>
      </p:sp>
      <p:sp>
        <p:nvSpPr>
          <p:cNvPr id="15" name="Marcador de texto 2">
            <a:extLst>
              <a:ext uri="{FF2B5EF4-FFF2-40B4-BE49-F238E27FC236}">
                <a16:creationId xmlns:a16="http://schemas.microsoft.com/office/drawing/2014/main" id="{6DD70E12-38D6-61EB-E85D-A21DADC77166}"/>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bg1"/>
                </a:solidFill>
                <a:latin typeface="+mj-lt"/>
              </a:defRPr>
            </a:lvl1pPr>
          </a:lstStyle>
          <a:p>
            <a:endParaRPr lang="es-CO" dirty="0"/>
          </a:p>
        </p:txBody>
      </p:sp>
      <p:sp>
        <p:nvSpPr>
          <p:cNvPr id="16" name="Marcador de texto 2">
            <a:extLst>
              <a:ext uri="{FF2B5EF4-FFF2-40B4-BE49-F238E27FC236}">
                <a16:creationId xmlns:a16="http://schemas.microsoft.com/office/drawing/2014/main" id="{480ECBEF-9698-BE28-139F-2C36DD47F462}"/>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bg1"/>
                </a:solidFill>
                <a:latin typeface="+mj-lt"/>
              </a:defRPr>
            </a:lvl1pPr>
          </a:lstStyle>
          <a:p>
            <a:r>
              <a:rPr lang="es-CO" dirty="0"/>
              <a:t>Contenido</a:t>
            </a:r>
          </a:p>
        </p:txBody>
      </p:sp>
      <p:grpSp>
        <p:nvGrpSpPr>
          <p:cNvPr id="19" name="Grupo 18">
            <a:extLst>
              <a:ext uri="{FF2B5EF4-FFF2-40B4-BE49-F238E27FC236}">
                <a16:creationId xmlns:a16="http://schemas.microsoft.com/office/drawing/2014/main" id="{4A3D58CE-2BA6-4DD2-8B2F-7A31BA8965AA}"/>
              </a:ext>
            </a:extLst>
          </p:cNvPr>
          <p:cNvGrpSpPr/>
          <p:nvPr userDrawn="1"/>
        </p:nvGrpSpPr>
        <p:grpSpPr>
          <a:xfrm>
            <a:off x="506841" y="6449275"/>
            <a:ext cx="11685159" cy="311420"/>
            <a:chOff x="721296" y="6544811"/>
            <a:chExt cx="11685159" cy="311420"/>
          </a:xfrm>
        </p:grpSpPr>
        <p:sp>
          <p:nvSpPr>
            <p:cNvPr id="20" name="Subtítulo 2">
              <a:extLst>
                <a:ext uri="{FF2B5EF4-FFF2-40B4-BE49-F238E27FC236}">
                  <a16:creationId xmlns:a16="http://schemas.microsoft.com/office/drawing/2014/main" id="{E1983AAA-5220-409D-A317-90796052B88D}"/>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21" name="Subtítulo 2">
              <a:extLst>
                <a:ext uri="{FF2B5EF4-FFF2-40B4-BE49-F238E27FC236}">
                  <a16:creationId xmlns:a16="http://schemas.microsoft.com/office/drawing/2014/main" id="{F3207FDD-E692-4FD4-826C-AA2C1038358C}"/>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5A4837BB-4271-47ED-9AB1-C3F92D18BF04}"/>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E855D31-6401-4B3A-9D6B-D391019F274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4" name="Gráfico 23">
            <a:extLst>
              <a:ext uri="{FF2B5EF4-FFF2-40B4-BE49-F238E27FC236}">
                <a16:creationId xmlns:a16="http://schemas.microsoft.com/office/drawing/2014/main" id="{39A0E6A1-18EB-4BE8-BA6B-0B3599BCBF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Tree>
    <p:extLst>
      <p:ext uri="{BB962C8B-B14F-4D97-AF65-F5344CB8AC3E}">
        <p14:creationId xmlns:p14="http://schemas.microsoft.com/office/powerpoint/2010/main" val="516509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Interno 1">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2A43EE6-8570-4964-86F5-A0B87BFFF6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1110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Interno 2">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21890CF-BD64-4419-A68E-F5651D0628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7822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Interno 3">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C4E03AE-D8DD-4EEB-B111-A72613B8F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93193"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817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9C4932-5E2E-4CE4-9888-F92F0EC05B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60F91A-9B6F-4974-AE60-FA685C5781B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8ED0784-A12D-4417-8D0E-F99D85DF7166}"/>
              </a:ext>
            </a:extLst>
          </p:cNvPr>
          <p:cNvSpPr>
            <a:spLocks noGrp="1"/>
          </p:cNvSpPr>
          <p:nvPr>
            <p:ph type="dt" sz="half" idx="10"/>
          </p:nvPr>
        </p:nvSpPr>
        <p:spPr/>
        <p:txBody>
          <a:bodyPr/>
          <a:lstStyle/>
          <a:p>
            <a:fld id="{51A6CD36-4D4B-46BD-9B67-2BAEF2766258}" type="datetimeFigureOut">
              <a:rPr lang="es-CO" smtClean="0"/>
              <a:t>18/10/2024</a:t>
            </a:fld>
            <a:endParaRPr lang="es-CO"/>
          </a:p>
        </p:txBody>
      </p:sp>
      <p:sp>
        <p:nvSpPr>
          <p:cNvPr id="5" name="Marcador de pie de página 4">
            <a:extLst>
              <a:ext uri="{FF2B5EF4-FFF2-40B4-BE49-F238E27FC236}">
                <a16:creationId xmlns:a16="http://schemas.microsoft.com/office/drawing/2014/main" id="{B5FD0DB3-69C8-4462-A22D-899CA0F4633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B983EA5-EB89-456D-9F68-F2018DB5E927}"/>
              </a:ext>
            </a:extLst>
          </p:cNvPr>
          <p:cNvSpPr>
            <a:spLocks noGrp="1"/>
          </p:cNvSpPr>
          <p:nvPr>
            <p:ph type="sldNum" sz="quarter" idx="12"/>
          </p:nvPr>
        </p:nvSpPr>
        <p:spPr/>
        <p:txBody>
          <a:bodyPr/>
          <a:lstStyle/>
          <a:p>
            <a:fld id="{33D1BE50-E476-414C-9ECC-44F04080DFB0}" type="slidenum">
              <a:rPr lang="es-CO" smtClean="0"/>
              <a:t>‹#›</a:t>
            </a:fld>
            <a:endParaRPr lang="es-CO"/>
          </a:p>
        </p:txBody>
      </p:sp>
    </p:spTree>
    <p:extLst>
      <p:ext uri="{BB962C8B-B14F-4D97-AF65-F5344CB8AC3E}">
        <p14:creationId xmlns:p14="http://schemas.microsoft.com/office/powerpoint/2010/main" val="421091316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Interno 4">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A9EFE17-C2A5-4B3B-82B4-FF466156DC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60860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guntas">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8E866F5-671F-4610-8A8E-857E5D83B7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692515" y="3844883"/>
            <a:ext cx="9464153" cy="1277750"/>
          </a:xfrm>
          <a:prstGeom prst="rect">
            <a:avLst/>
          </a:prstGeom>
        </p:spPr>
        <p:txBody>
          <a:bodyPr anchor="b">
            <a:noAutofit/>
          </a:bodyPr>
          <a:lstStyle>
            <a:lvl1pPr algn="l">
              <a:lnSpc>
                <a:spcPts val="5600"/>
              </a:lnSpc>
              <a:defRPr sz="10000" b="1">
                <a:solidFill>
                  <a:srgbClr val="CEE6FE"/>
                </a:solidFill>
                <a:latin typeface="+mn-lt"/>
              </a:defRPr>
            </a:lvl1pPr>
          </a:lstStyle>
          <a:p>
            <a:r>
              <a:rPr lang="es-ES" dirty="0"/>
              <a:t>Preguntas</a:t>
            </a:r>
            <a:endParaRPr lang="es-CO" dirty="0"/>
          </a:p>
        </p:txBody>
      </p:sp>
      <p:grpSp>
        <p:nvGrpSpPr>
          <p:cNvPr id="6" name="Grupo 5">
            <a:extLst>
              <a:ext uri="{FF2B5EF4-FFF2-40B4-BE49-F238E27FC236}">
                <a16:creationId xmlns:a16="http://schemas.microsoft.com/office/drawing/2014/main" id="{7A032C1A-76C8-45C3-8161-AFFE06869691}"/>
              </a:ext>
            </a:extLst>
          </p:cNvPr>
          <p:cNvGrpSpPr/>
          <p:nvPr userDrawn="1"/>
        </p:nvGrpSpPr>
        <p:grpSpPr>
          <a:xfrm>
            <a:off x="762240" y="6462923"/>
            <a:ext cx="11429760" cy="311420"/>
            <a:chOff x="762240" y="6544811"/>
            <a:chExt cx="11429760" cy="311420"/>
          </a:xfrm>
        </p:grpSpPr>
        <p:sp>
          <p:nvSpPr>
            <p:cNvPr id="7" name="Subtítulo 2">
              <a:extLst>
                <a:ext uri="{FF2B5EF4-FFF2-40B4-BE49-F238E27FC236}">
                  <a16:creationId xmlns:a16="http://schemas.microsoft.com/office/drawing/2014/main" id="{052002C2-7864-492B-AA94-45A8A4720E4F}"/>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8" name="Subtítulo 2">
              <a:extLst>
                <a:ext uri="{FF2B5EF4-FFF2-40B4-BE49-F238E27FC236}">
                  <a16:creationId xmlns:a16="http://schemas.microsoft.com/office/drawing/2014/main" id="{0269DCA0-DC5B-441C-B0B6-5EEA6E47B9DB}"/>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E54882FF-452A-408C-AAD0-9D473B70BA97}"/>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78DCC7F7-AE0C-49E2-BCEE-9608BEB67EDB}"/>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55A1350-B813-496E-A8BD-E8B3B2F3BD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pic>
        <p:nvPicPr>
          <p:cNvPr id="12" name="Gráfico 11">
            <a:extLst>
              <a:ext uri="{FF2B5EF4-FFF2-40B4-BE49-F238E27FC236}">
                <a16:creationId xmlns:a16="http://schemas.microsoft.com/office/drawing/2014/main" id="{6DF18DB5-EC63-4BCD-853D-53F3FAD8E8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27" y="5408822"/>
            <a:ext cx="7570273" cy="923467"/>
          </a:xfrm>
          <a:prstGeom prst="rect">
            <a:avLst/>
          </a:prstGeom>
        </p:spPr>
      </p:pic>
    </p:spTree>
    <p:extLst>
      <p:ext uri="{BB962C8B-B14F-4D97-AF65-F5344CB8AC3E}">
        <p14:creationId xmlns:p14="http://schemas.microsoft.com/office/powerpoint/2010/main" val="23833778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Preguntas">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7E4814F-F0F4-6971-C193-EA3C7BB57A8D}"/>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pic>
        <p:nvPicPr>
          <p:cNvPr id="7" name="Gráfico 6">
            <a:extLst>
              <a:ext uri="{FF2B5EF4-FFF2-40B4-BE49-F238E27FC236}">
                <a16:creationId xmlns:a16="http://schemas.microsoft.com/office/drawing/2014/main" id="{17B3078A-8D7F-4C96-B4B7-4627C9CC1D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5" name="Grupo 14">
            <a:extLst>
              <a:ext uri="{FF2B5EF4-FFF2-40B4-BE49-F238E27FC236}">
                <a16:creationId xmlns:a16="http://schemas.microsoft.com/office/drawing/2014/main" id="{30059953-EB0C-4B4D-B0F5-E44F0CCF7A30}"/>
              </a:ext>
            </a:extLst>
          </p:cNvPr>
          <p:cNvGrpSpPr/>
          <p:nvPr userDrawn="1"/>
        </p:nvGrpSpPr>
        <p:grpSpPr>
          <a:xfrm>
            <a:off x="762240" y="6449275"/>
            <a:ext cx="11429760" cy="311420"/>
            <a:chOff x="762240" y="6544811"/>
            <a:chExt cx="11429760" cy="311420"/>
          </a:xfrm>
        </p:grpSpPr>
        <p:sp>
          <p:nvSpPr>
            <p:cNvPr id="16" name="Subtítulo 2">
              <a:extLst>
                <a:ext uri="{FF2B5EF4-FFF2-40B4-BE49-F238E27FC236}">
                  <a16:creationId xmlns:a16="http://schemas.microsoft.com/office/drawing/2014/main" id="{52F69393-AF23-40B9-90BB-46C9FA9AB8CC}"/>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B9F417D7-BC9C-41C2-8A15-4C63E2A1F079}"/>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D625AA67-C637-46D3-A759-B1181C204F01}"/>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CF33886-9289-4FA3-A2BD-98B48A6288C3}"/>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1" name="Imagen 20">
            <a:extLst>
              <a:ext uri="{FF2B5EF4-FFF2-40B4-BE49-F238E27FC236}">
                <a16:creationId xmlns:a16="http://schemas.microsoft.com/office/drawing/2014/main" id="{63408129-5D9F-4D66-807B-2E7C14A2F74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0517" y="162492"/>
            <a:ext cx="2918669" cy="964730"/>
          </a:xfrm>
          <a:prstGeom prst="rect">
            <a:avLst/>
          </a:prstGeom>
        </p:spPr>
      </p:pic>
      <p:grpSp>
        <p:nvGrpSpPr>
          <p:cNvPr id="2" name="Grupo 1">
            <a:extLst>
              <a:ext uri="{FF2B5EF4-FFF2-40B4-BE49-F238E27FC236}">
                <a16:creationId xmlns:a16="http://schemas.microsoft.com/office/drawing/2014/main" id="{4EA66D6A-43F4-4865-ACA4-E30B3F0E33A8}"/>
              </a:ext>
            </a:extLst>
          </p:cNvPr>
          <p:cNvGrpSpPr/>
          <p:nvPr userDrawn="1"/>
        </p:nvGrpSpPr>
        <p:grpSpPr>
          <a:xfrm>
            <a:off x="4293764" y="2188507"/>
            <a:ext cx="3531220" cy="1702097"/>
            <a:chOff x="2528154" y="2188507"/>
            <a:chExt cx="3531220" cy="1702097"/>
          </a:xfrm>
        </p:grpSpPr>
        <p:pic>
          <p:nvPicPr>
            <p:cNvPr id="1026" name="Picture 2" descr="CERTIFICADO ISO 9001:2015 BUREAU VERITAS – JAR | Ildefonso Rosa Ramírez e  Hijos S.L.">
              <a:extLst>
                <a:ext uri="{FF2B5EF4-FFF2-40B4-BE49-F238E27FC236}">
                  <a16:creationId xmlns:a16="http://schemas.microsoft.com/office/drawing/2014/main" id="{036B3638-4D65-4B13-A118-D75191BE2225}"/>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ERTIFICADO ISO 9001:2015 BUREAU VERITAS – JAR | Ildefonso Rosa Ramírez e  Hijos S.L.">
              <a:extLst>
                <a:ext uri="{FF2B5EF4-FFF2-40B4-BE49-F238E27FC236}">
                  <a16:creationId xmlns:a16="http://schemas.microsoft.com/office/drawing/2014/main" id="{AD39CB6D-82A7-4E92-A012-676F185402CF}"/>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9E84BF64-411B-45E4-A177-F550305FF7C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spTree>
    <p:extLst>
      <p:ext uri="{BB962C8B-B14F-4D97-AF65-F5344CB8AC3E}">
        <p14:creationId xmlns:p14="http://schemas.microsoft.com/office/powerpoint/2010/main" val="3593107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0AFEE53-E19A-45E2-90A1-60ED8EFABE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ítulo 1">
            <a:extLst>
              <a:ext uri="{FF2B5EF4-FFF2-40B4-BE49-F238E27FC236}">
                <a16:creationId xmlns:a16="http://schemas.microsoft.com/office/drawing/2014/main" id="{A4E0154D-AFEB-4F9B-B88E-7E328A0F92D3}"/>
              </a:ext>
            </a:extLst>
          </p:cNvPr>
          <p:cNvSpPr>
            <a:spLocks noGrp="1"/>
          </p:cNvSpPr>
          <p:nvPr>
            <p:ph type="ctrTitle" hasCustomPrompt="1"/>
          </p:nvPr>
        </p:nvSpPr>
        <p:spPr>
          <a:xfrm>
            <a:off x="801699" y="3844883"/>
            <a:ext cx="10648775" cy="1277750"/>
          </a:xfrm>
          <a:prstGeom prst="rect">
            <a:avLst/>
          </a:prstGeom>
        </p:spPr>
        <p:txBody>
          <a:bodyPr anchor="b">
            <a:noAutofit/>
          </a:bodyPr>
          <a:lstStyle>
            <a:lvl1pPr algn="ctr">
              <a:lnSpc>
                <a:spcPts val="5600"/>
              </a:lnSpc>
              <a:defRPr sz="10000" b="1">
                <a:solidFill>
                  <a:srgbClr val="CEE6FE"/>
                </a:solidFill>
                <a:latin typeface="+mn-lt"/>
              </a:defRPr>
            </a:lvl1pPr>
          </a:lstStyle>
          <a:p>
            <a:r>
              <a:rPr lang="es-ES" dirty="0"/>
              <a:t>Gracias</a:t>
            </a:r>
            <a:endParaRPr lang="es-CO" dirty="0"/>
          </a:p>
        </p:txBody>
      </p:sp>
      <p:grpSp>
        <p:nvGrpSpPr>
          <p:cNvPr id="11" name="Grupo 10">
            <a:extLst>
              <a:ext uri="{FF2B5EF4-FFF2-40B4-BE49-F238E27FC236}">
                <a16:creationId xmlns:a16="http://schemas.microsoft.com/office/drawing/2014/main" id="{2CCA17BF-297F-49C9-905B-331D6B2F2E0E}"/>
              </a:ext>
            </a:extLst>
          </p:cNvPr>
          <p:cNvGrpSpPr/>
          <p:nvPr userDrawn="1"/>
        </p:nvGrpSpPr>
        <p:grpSpPr>
          <a:xfrm>
            <a:off x="762240" y="6462923"/>
            <a:ext cx="11429760" cy="311420"/>
            <a:chOff x="762240" y="6544811"/>
            <a:chExt cx="11429760" cy="311420"/>
          </a:xfrm>
        </p:grpSpPr>
        <p:sp>
          <p:nvSpPr>
            <p:cNvPr id="12" name="Subtítulo 2">
              <a:extLst>
                <a:ext uri="{FF2B5EF4-FFF2-40B4-BE49-F238E27FC236}">
                  <a16:creationId xmlns:a16="http://schemas.microsoft.com/office/drawing/2014/main" id="{DA284306-DD0A-4F77-A36F-1EA8D7D1FA51}"/>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3" name="Subtítulo 2">
              <a:extLst>
                <a:ext uri="{FF2B5EF4-FFF2-40B4-BE49-F238E27FC236}">
                  <a16:creationId xmlns:a16="http://schemas.microsoft.com/office/drawing/2014/main" id="{1EF2A760-C33A-47E7-BCF4-920B95E30B50}"/>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5" name="Conector recto 14">
              <a:extLst>
                <a:ext uri="{FF2B5EF4-FFF2-40B4-BE49-F238E27FC236}">
                  <a16:creationId xmlns:a16="http://schemas.microsoft.com/office/drawing/2014/main" id="{2D891D4F-C310-44B1-A256-5DE14E824FC4}"/>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4BEAB17E-4A80-4E9D-A2DB-8FEE17F37E2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Gráfico 17">
            <a:extLst>
              <a:ext uri="{FF2B5EF4-FFF2-40B4-BE49-F238E27FC236}">
                <a16:creationId xmlns:a16="http://schemas.microsoft.com/office/drawing/2014/main" id="{5267CEAE-CF95-4918-81A3-9616DA95A6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21727" y="5408822"/>
            <a:ext cx="7570273" cy="923467"/>
          </a:xfrm>
          <a:prstGeom prst="rect">
            <a:avLst/>
          </a:prstGeom>
        </p:spPr>
      </p:pic>
      <p:pic>
        <p:nvPicPr>
          <p:cNvPr id="3" name="Imagen 2">
            <a:extLst>
              <a:ext uri="{FF2B5EF4-FFF2-40B4-BE49-F238E27FC236}">
                <a16:creationId xmlns:a16="http://schemas.microsoft.com/office/drawing/2014/main" id="{80DFBDA6-7F81-49AB-9E42-3969BA6821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42511" y="728501"/>
            <a:ext cx="2106979" cy="2908460"/>
          </a:xfrm>
          <a:prstGeom prst="rect">
            <a:avLst/>
          </a:prstGeom>
        </p:spPr>
      </p:pic>
    </p:spTree>
    <p:extLst>
      <p:ext uri="{BB962C8B-B14F-4D97-AF65-F5344CB8AC3E}">
        <p14:creationId xmlns:p14="http://schemas.microsoft.com/office/powerpoint/2010/main" val="34590884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137BA-C51F-4C0A-8362-0F9F8667A0D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9E6ABD3-C3AD-47C4-9291-36E89B8159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3D40DBE-C2C3-4A0F-9204-87FB6979399A}"/>
              </a:ext>
            </a:extLst>
          </p:cNvPr>
          <p:cNvSpPr>
            <a:spLocks noGrp="1"/>
          </p:cNvSpPr>
          <p:nvPr>
            <p:ph type="dt" sz="half" idx="10"/>
          </p:nvPr>
        </p:nvSpPr>
        <p:spPr/>
        <p:txBody>
          <a:bodyPr/>
          <a:lstStyle/>
          <a:p>
            <a:fld id="{51A6CD36-4D4B-46BD-9B67-2BAEF2766258}" type="datetimeFigureOut">
              <a:rPr lang="es-CO" smtClean="0"/>
              <a:t>18/10/2024</a:t>
            </a:fld>
            <a:endParaRPr lang="es-CO"/>
          </a:p>
        </p:txBody>
      </p:sp>
      <p:sp>
        <p:nvSpPr>
          <p:cNvPr id="5" name="Marcador de pie de página 4">
            <a:extLst>
              <a:ext uri="{FF2B5EF4-FFF2-40B4-BE49-F238E27FC236}">
                <a16:creationId xmlns:a16="http://schemas.microsoft.com/office/drawing/2014/main" id="{D69A5242-FF15-4EF1-A3BE-92E158235CF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6D11775-BEB7-4EAE-A0B7-538EFD6A253A}"/>
              </a:ext>
            </a:extLst>
          </p:cNvPr>
          <p:cNvSpPr>
            <a:spLocks noGrp="1"/>
          </p:cNvSpPr>
          <p:nvPr>
            <p:ph type="sldNum" sz="quarter" idx="12"/>
          </p:nvPr>
        </p:nvSpPr>
        <p:spPr/>
        <p:txBody>
          <a:bodyPr/>
          <a:lstStyle/>
          <a:p>
            <a:fld id="{33D1BE50-E476-414C-9ECC-44F04080DFB0}" type="slidenum">
              <a:rPr lang="es-CO" smtClean="0"/>
              <a:t>‹#›</a:t>
            </a:fld>
            <a:endParaRPr lang="es-CO"/>
          </a:p>
        </p:txBody>
      </p:sp>
    </p:spTree>
    <p:extLst>
      <p:ext uri="{BB962C8B-B14F-4D97-AF65-F5344CB8AC3E}">
        <p14:creationId xmlns:p14="http://schemas.microsoft.com/office/powerpoint/2010/main" val="393853760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50961E-1EFE-4A0B-B4DF-810920D513D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05EC906-A917-427A-8A7E-C635C5BA872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BE1FB5B2-733C-46B3-99B2-84CDC76EEA7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4BE5F21-D1AE-4F94-A22B-D6CDBEED583B}"/>
              </a:ext>
            </a:extLst>
          </p:cNvPr>
          <p:cNvSpPr>
            <a:spLocks noGrp="1"/>
          </p:cNvSpPr>
          <p:nvPr>
            <p:ph type="dt" sz="half" idx="10"/>
          </p:nvPr>
        </p:nvSpPr>
        <p:spPr/>
        <p:txBody>
          <a:bodyPr/>
          <a:lstStyle/>
          <a:p>
            <a:fld id="{51A6CD36-4D4B-46BD-9B67-2BAEF2766258}" type="datetimeFigureOut">
              <a:rPr lang="es-CO" smtClean="0"/>
              <a:t>18/10/2024</a:t>
            </a:fld>
            <a:endParaRPr lang="es-CO"/>
          </a:p>
        </p:txBody>
      </p:sp>
      <p:sp>
        <p:nvSpPr>
          <p:cNvPr id="6" name="Marcador de pie de página 5">
            <a:extLst>
              <a:ext uri="{FF2B5EF4-FFF2-40B4-BE49-F238E27FC236}">
                <a16:creationId xmlns:a16="http://schemas.microsoft.com/office/drawing/2014/main" id="{B8C9A4D4-502E-4659-8256-EE72D807FDB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8BC7882-0721-4378-9568-45D9AEB45FBC}"/>
              </a:ext>
            </a:extLst>
          </p:cNvPr>
          <p:cNvSpPr>
            <a:spLocks noGrp="1"/>
          </p:cNvSpPr>
          <p:nvPr>
            <p:ph type="sldNum" sz="quarter" idx="12"/>
          </p:nvPr>
        </p:nvSpPr>
        <p:spPr/>
        <p:txBody>
          <a:bodyPr/>
          <a:lstStyle/>
          <a:p>
            <a:fld id="{33D1BE50-E476-414C-9ECC-44F04080DFB0}" type="slidenum">
              <a:rPr lang="es-CO" smtClean="0"/>
              <a:t>‹#›</a:t>
            </a:fld>
            <a:endParaRPr lang="es-CO"/>
          </a:p>
        </p:txBody>
      </p:sp>
    </p:spTree>
    <p:extLst>
      <p:ext uri="{BB962C8B-B14F-4D97-AF65-F5344CB8AC3E}">
        <p14:creationId xmlns:p14="http://schemas.microsoft.com/office/powerpoint/2010/main" val="116681797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FE56F-572E-4C7C-950F-0CA0F8B1E95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2CD9710-9D0D-450C-8E32-A81D69BAC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BB0EFAE-09F2-4618-93FF-65B28C830E9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5ECE77D3-1618-41B9-8219-E9EE57C7C5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D5FFD1A-9E1A-4DBE-878E-0C63A7371D7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7763028-837A-4AFF-A9F1-4B5F920C00A1}"/>
              </a:ext>
            </a:extLst>
          </p:cNvPr>
          <p:cNvSpPr>
            <a:spLocks noGrp="1"/>
          </p:cNvSpPr>
          <p:nvPr>
            <p:ph type="dt" sz="half" idx="10"/>
          </p:nvPr>
        </p:nvSpPr>
        <p:spPr/>
        <p:txBody>
          <a:bodyPr/>
          <a:lstStyle/>
          <a:p>
            <a:fld id="{51A6CD36-4D4B-46BD-9B67-2BAEF2766258}" type="datetimeFigureOut">
              <a:rPr lang="es-CO" smtClean="0"/>
              <a:t>18/10/2024</a:t>
            </a:fld>
            <a:endParaRPr lang="es-CO"/>
          </a:p>
        </p:txBody>
      </p:sp>
      <p:sp>
        <p:nvSpPr>
          <p:cNvPr id="8" name="Marcador de pie de página 7">
            <a:extLst>
              <a:ext uri="{FF2B5EF4-FFF2-40B4-BE49-F238E27FC236}">
                <a16:creationId xmlns:a16="http://schemas.microsoft.com/office/drawing/2014/main" id="{56D5D370-8924-4D5A-BB0E-D0B820AA29B2}"/>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45352CB7-7B4C-4F26-8743-FCAFAC862495}"/>
              </a:ext>
            </a:extLst>
          </p:cNvPr>
          <p:cNvSpPr>
            <a:spLocks noGrp="1"/>
          </p:cNvSpPr>
          <p:nvPr>
            <p:ph type="sldNum" sz="quarter" idx="12"/>
          </p:nvPr>
        </p:nvSpPr>
        <p:spPr/>
        <p:txBody>
          <a:bodyPr/>
          <a:lstStyle/>
          <a:p>
            <a:fld id="{33D1BE50-E476-414C-9ECC-44F04080DFB0}" type="slidenum">
              <a:rPr lang="es-CO" smtClean="0"/>
              <a:t>‹#›</a:t>
            </a:fld>
            <a:endParaRPr lang="es-CO"/>
          </a:p>
        </p:txBody>
      </p:sp>
    </p:spTree>
    <p:extLst>
      <p:ext uri="{BB962C8B-B14F-4D97-AF65-F5344CB8AC3E}">
        <p14:creationId xmlns:p14="http://schemas.microsoft.com/office/powerpoint/2010/main" val="3571205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EA073-5C4C-419B-92D2-F3AE22F03EE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08F8F586-7EC0-453A-B5AD-A23A7B048439}"/>
              </a:ext>
            </a:extLst>
          </p:cNvPr>
          <p:cNvSpPr>
            <a:spLocks noGrp="1"/>
          </p:cNvSpPr>
          <p:nvPr>
            <p:ph type="dt" sz="half" idx="10"/>
          </p:nvPr>
        </p:nvSpPr>
        <p:spPr/>
        <p:txBody>
          <a:bodyPr/>
          <a:lstStyle/>
          <a:p>
            <a:fld id="{51A6CD36-4D4B-46BD-9B67-2BAEF2766258}" type="datetimeFigureOut">
              <a:rPr lang="es-CO" smtClean="0"/>
              <a:t>18/10/2024</a:t>
            </a:fld>
            <a:endParaRPr lang="es-CO"/>
          </a:p>
        </p:txBody>
      </p:sp>
      <p:sp>
        <p:nvSpPr>
          <p:cNvPr id="4" name="Marcador de pie de página 3">
            <a:extLst>
              <a:ext uri="{FF2B5EF4-FFF2-40B4-BE49-F238E27FC236}">
                <a16:creationId xmlns:a16="http://schemas.microsoft.com/office/drawing/2014/main" id="{86629A7B-4029-42BE-A351-7BA6C3FB2E5A}"/>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F62707A-378E-4914-8415-A47F1A68CB4C}"/>
              </a:ext>
            </a:extLst>
          </p:cNvPr>
          <p:cNvSpPr>
            <a:spLocks noGrp="1"/>
          </p:cNvSpPr>
          <p:nvPr>
            <p:ph type="sldNum" sz="quarter" idx="12"/>
          </p:nvPr>
        </p:nvSpPr>
        <p:spPr/>
        <p:txBody>
          <a:bodyPr/>
          <a:lstStyle/>
          <a:p>
            <a:fld id="{33D1BE50-E476-414C-9ECC-44F04080DFB0}" type="slidenum">
              <a:rPr lang="es-CO" smtClean="0"/>
              <a:t>‹#›</a:t>
            </a:fld>
            <a:endParaRPr lang="es-CO"/>
          </a:p>
        </p:txBody>
      </p:sp>
    </p:spTree>
    <p:extLst>
      <p:ext uri="{BB962C8B-B14F-4D97-AF65-F5344CB8AC3E}">
        <p14:creationId xmlns:p14="http://schemas.microsoft.com/office/powerpoint/2010/main" val="248426658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07157D7-0688-43A2-B6B0-411FC9997EB4}"/>
              </a:ext>
            </a:extLst>
          </p:cNvPr>
          <p:cNvSpPr>
            <a:spLocks noGrp="1"/>
          </p:cNvSpPr>
          <p:nvPr>
            <p:ph type="dt" sz="half" idx="10"/>
          </p:nvPr>
        </p:nvSpPr>
        <p:spPr/>
        <p:txBody>
          <a:bodyPr/>
          <a:lstStyle/>
          <a:p>
            <a:fld id="{51A6CD36-4D4B-46BD-9B67-2BAEF2766258}" type="datetimeFigureOut">
              <a:rPr lang="es-CO" smtClean="0"/>
              <a:t>18/10/2024</a:t>
            </a:fld>
            <a:endParaRPr lang="es-CO"/>
          </a:p>
        </p:txBody>
      </p:sp>
      <p:sp>
        <p:nvSpPr>
          <p:cNvPr id="3" name="Marcador de pie de página 2">
            <a:extLst>
              <a:ext uri="{FF2B5EF4-FFF2-40B4-BE49-F238E27FC236}">
                <a16:creationId xmlns:a16="http://schemas.microsoft.com/office/drawing/2014/main" id="{E40E4BA4-9A75-4F68-9C37-AC1E7440406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F10E635-8230-4473-BF2E-0136662F4592}"/>
              </a:ext>
            </a:extLst>
          </p:cNvPr>
          <p:cNvSpPr>
            <a:spLocks noGrp="1"/>
          </p:cNvSpPr>
          <p:nvPr>
            <p:ph type="sldNum" sz="quarter" idx="12"/>
          </p:nvPr>
        </p:nvSpPr>
        <p:spPr/>
        <p:txBody>
          <a:bodyPr/>
          <a:lstStyle/>
          <a:p>
            <a:fld id="{33D1BE50-E476-414C-9ECC-44F04080DFB0}" type="slidenum">
              <a:rPr lang="es-CO" smtClean="0"/>
              <a:t>‹#›</a:t>
            </a:fld>
            <a:endParaRPr lang="es-CO"/>
          </a:p>
        </p:txBody>
      </p:sp>
    </p:spTree>
    <p:extLst>
      <p:ext uri="{BB962C8B-B14F-4D97-AF65-F5344CB8AC3E}">
        <p14:creationId xmlns:p14="http://schemas.microsoft.com/office/powerpoint/2010/main" val="351092651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42ACB5-0CF6-42D4-B266-2F654F34A5F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C97BFA7-63E4-489D-9538-1DE0FE63B0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96A1552-EC89-41A0-A67B-DF7DCC2F9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8FAA7CA-CD5E-4EAC-87FA-92D0A1D88471}"/>
              </a:ext>
            </a:extLst>
          </p:cNvPr>
          <p:cNvSpPr>
            <a:spLocks noGrp="1"/>
          </p:cNvSpPr>
          <p:nvPr>
            <p:ph type="dt" sz="half" idx="10"/>
          </p:nvPr>
        </p:nvSpPr>
        <p:spPr/>
        <p:txBody>
          <a:bodyPr/>
          <a:lstStyle/>
          <a:p>
            <a:fld id="{51A6CD36-4D4B-46BD-9B67-2BAEF2766258}" type="datetimeFigureOut">
              <a:rPr lang="es-CO" smtClean="0"/>
              <a:t>18/10/2024</a:t>
            </a:fld>
            <a:endParaRPr lang="es-CO"/>
          </a:p>
        </p:txBody>
      </p:sp>
      <p:sp>
        <p:nvSpPr>
          <p:cNvPr id="6" name="Marcador de pie de página 5">
            <a:extLst>
              <a:ext uri="{FF2B5EF4-FFF2-40B4-BE49-F238E27FC236}">
                <a16:creationId xmlns:a16="http://schemas.microsoft.com/office/drawing/2014/main" id="{01286D8E-623A-4DBF-9D40-60B0C3E5C46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5D31C79-8E1E-4EBE-A8E9-5CEB518CA48C}"/>
              </a:ext>
            </a:extLst>
          </p:cNvPr>
          <p:cNvSpPr>
            <a:spLocks noGrp="1"/>
          </p:cNvSpPr>
          <p:nvPr>
            <p:ph type="sldNum" sz="quarter" idx="12"/>
          </p:nvPr>
        </p:nvSpPr>
        <p:spPr/>
        <p:txBody>
          <a:bodyPr/>
          <a:lstStyle/>
          <a:p>
            <a:fld id="{33D1BE50-E476-414C-9ECC-44F04080DFB0}" type="slidenum">
              <a:rPr lang="es-CO" smtClean="0"/>
              <a:t>‹#›</a:t>
            </a:fld>
            <a:endParaRPr lang="es-CO"/>
          </a:p>
        </p:txBody>
      </p:sp>
    </p:spTree>
    <p:extLst>
      <p:ext uri="{BB962C8B-B14F-4D97-AF65-F5344CB8AC3E}">
        <p14:creationId xmlns:p14="http://schemas.microsoft.com/office/powerpoint/2010/main" val="192977160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559C25-3EAA-402A-9C19-0D371FA1473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BEB9F87E-47C1-42D4-A528-681A8744DF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56CD433B-0650-468A-BF65-FB83D37A78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74AAF7D-DB5D-461F-A764-481A9948CC4C}"/>
              </a:ext>
            </a:extLst>
          </p:cNvPr>
          <p:cNvSpPr>
            <a:spLocks noGrp="1"/>
          </p:cNvSpPr>
          <p:nvPr>
            <p:ph type="dt" sz="half" idx="10"/>
          </p:nvPr>
        </p:nvSpPr>
        <p:spPr/>
        <p:txBody>
          <a:bodyPr/>
          <a:lstStyle/>
          <a:p>
            <a:fld id="{51A6CD36-4D4B-46BD-9B67-2BAEF2766258}" type="datetimeFigureOut">
              <a:rPr lang="es-CO" smtClean="0"/>
              <a:t>18/10/2024</a:t>
            </a:fld>
            <a:endParaRPr lang="es-CO"/>
          </a:p>
        </p:txBody>
      </p:sp>
      <p:sp>
        <p:nvSpPr>
          <p:cNvPr id="6" name="Marcador de pie de página 5">
            <a:extLst>
              <a:ext uri="{FF2B5EF4-FFF2-40B4-BE49-F238E27FC236}">
                <a16:creationId xmlns:a16="http://schemas.microsoft.com/office/drawing/2014/main" id="{100C7E95-2F35-4C78-8F8A-C8999FDAC5A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CF354E4-84C1-4517-9C51-380F3EE9F795}"/>
              </a:ext>
            </a:extLst>
          </p:cNvPr>
          <p:cNvSpPr>
            <a:spLocks noGrp="1"/>
          </p:cNvSpPr>
          <p:nvPr>
            <p:ph type="sldNum" sz="quarter" idx="12"/>
          </p:nvPr>
        </p:nvSpPr>
        <p:spPr/>
        <p:txBody>
          <a:bodyPr/>
          <a:lstStyle/>
          <a:p>
            <a:fld id="{33D1BE50-E476-414C-9ECC-44F04080DFB0}" type="slidenum">
              <a:rPr lang="es-CO" smtClean="0"/>
              <a:t>‹#›</a:t>
            </a:fld>
            <a:endParaRPr lang="es-CO"/>
          </a:p>
        </p:txBody>
      </p:sp>
    </p:spTree>
    <p:extLst>
      <p:ext uri="{BB962C8B-B14F-4D97-AF65-F5344CB8AC3E}">
        <p14:creationId xmlns:p14="http://schemas.microsoft.com/office/powerpoint/2010/main" val="67711750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0572D7A-F70E-44AC-B07D-D7D947394E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E12A73-D656-4F35-A011-5AE27CF6C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3C6B67A-B009-4929-B2F6-B1984FD31B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6CD36-4D4B-46BD-9B67-2BAEF2766258}" type="datetimeFigureOut">
              <a:rPr lang="es-CO" smtClean="0"/>
              <a:t>18/10/2024</a:t>
            </a:fld>
            <a:endParaRPr lang="es-CO"/>
          </a:p>
        </p:txBody>
      </p:sp>
      <p:sp>
        <p:nvSpPr>
          <p:cNvPr id="5" name="Marcador de pie de página 4">
            <a:extLst>
              <a:ext uri="{FF2B5EF4-FFF2-40B4-BE49-F238E27FC236}">
                <a16:creationId xmlns:a16="http://schemas.microsoft.com/office/drawing/2014/main" id="{5A6CDF5B-F86F-4938-A4B7-828C844081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E59118B9-4D8A-40E4-B726-D6535AAAEB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1BE50-E476-414C-9ECC-44F04080DFB0}" type="slidenum">
              <a:rPr lang="es-CO" smtClean="0"/>
              <a:t>‹#›</a:t>
            </a:fld>
            <a:endParaRPr lang="es-CO"/>
          </a:p>
        </p:txBody>
      </p:sp>
    </p:spTree>
    <p:extLst>
      <p:ext uri="{BB962C8B-B14F-4D97-AF65-F5344CB8AC3E}">
        <p14:creationId xmlns:p14="http://schemas.microsoft.com/office/powerpoint/2010/main" val="3620841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9794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747C0-9024-FBF4-4ADF-DA0AB05E3388}"/>
              </a:ext>
            </a:extLst>
          </p:cNvPr>
          <p:cNvSpPr>
            <a:spLocks noGrp="1"/>
          </p:cNvSpPr>
          <p:nvPr>
            <p:ph type="ctrTitle"/>
          </p:nvPr>
        </p:nvSpPr>
        <p:spPr>
          <a:xfrm>
            <a:off x="762240" y="2172929"/>
            <a:ext cx="11429760" cy="1005135"/>
          </a:xfrm>
        </p:spPr>
        <p:txBody>
          <a:bodyPr>
            <a:normAutofit/>
          </a:bodyPr>
          <a:lstStyle/>
          <a:p>
            <a:r>
              <a:rPr lang="es-ES" sz="4400" dirty="0"/>
              <a:t>IDENTIDAD DIGITAL – DESAFÍOS Y TENDENCIAS</a:t>
            </a:r>
            <a:endParaRPr lang="es-CO" sz="4400" dirty="0"/>
          </a:p>
        </p:txBody>
      </p:sp>
      <p:sp>
        <p:nvSpPr>
          <p:cNvPr id="3" name="Subtítulo 2">
            <a:extLst>
              <a:ext uri="{FF2B5EF4-FFF2-40B4-BE49-F238E27FC236}">
                <a16:creationId xmlns:a16="http://schemas.microsoft.com/office/drawing/2014/main" id="{2C81399E-92E7-C2A8-F6B3-FE46E20A6926}"/>
              </a:ext>
            </a:extLst>
          </p:cNvPr>
          <p:cNvSpPr>
            <a:spLocks noGrp="1"/>
          </p:cNvSpPr>
          <p:nvPr>
            <p:ph type="subTitle" idx="1"/>
          </p:nvPr>
        </p:nvSpPr>
        <p:spPr>
          <a:xfrm>
            <a:off x="6931742" y="5211877"/>
            <a:ext cx="7443019" cy="435841"/>
          </a:xfrm>
        </p:spPr>
        <p:txBody>
          <a:bodyPr/>
          <a:lstStyle/>
          <a:p>
            <a:pPr marL="241300" indent="-215900" algn="just">
              <a:lnSpc>
                <a:spcPct val="100000"/>
              </a:lnSpc>
              <a:buFont typeface="Lato"/>
              <a:buChar char="●"/>
            </a:pPr>
            <a:r>
              <a:rPr lang="es-ES" sz="1600" dirty="0">
                <a:solidFill>
                  <a:schemeClr val="tx1"/>
                </a:solidFill>
                <a:latin typeface="Arial" panose="020B0604020202020204" pitchFamily="34" charset="0"/>
                <a:cs typeface="Arial" panose="020B0604020202020204" pitchFamily="34" charset="0"/>
              </a:rPr>
              <a:t>Andrés </a:t>
            </a:r>
            <a:r>
              <a:rPr lang="es-ES" sz="1600" dirty="0" err="1">
                <a:solidFill>
                  <a:schemeClr val="tx1"/>
                </a:solidFill>
                <a:latin typeface="Arial" panose="020B0604020202020204" pitchFamily="34" charset="0"/>
                <a:cs typeface="Arial" panose="020B0604020202020204" pitchFamily="34" charset="0"/>
              </a:rPr>
              <a:t>Berdugo</a:t>
            </a:r>
            <a:r>
              <a:rPr lang="es-ES" sz="1600" dirty="0">
                <a:solidFill>
                  <a:schemeClr val="tx1"/>
                </a:solidFill>
                <a:latin typeface="Arial" panose="020B0604020202020204" pitchFamily="34" charset="0"/>
                <a:cs typeface="Arial" panose="020B0604020202020204" pitchFamily="34" charset="0"/>
              </a:rPr>
              <a:t> Rivera </a:t>
            </a:r>
          </a:p>
          <a:p>
            <a:pPr marL="241300" indent="-215900" algn="just">
              <a:lnSpc>
                <a:spcPct val="100000"/>
              </a:lnSpc>
              <a:buFont typeface="Lato"/>
              <a:buChar char="●"/>
            </a:pPr>
            <a:r>
              <a:rPr lang="es-ES" sz="1600" dirty="0">
                <a:solidFill>
                  <a:schemeClr val="tx1"/>
                </a:solidFill>
                <a:latin typeface="Arial" panose="020B0604020202020204" pitchFamily="34" charset="0"/>
                <a:cs typeface="Arial" panose="020B0604020202020204" pitchFamily="34" charset="0"/>
              </a:rPr>
              <a:t>Raúl Garay Torres</a:t>
            </a:r>
          </a:p>
          <a:p>
            <a:pPr marL="241300" indent="-215900" algn="just">
              <a:lnSpc>
                <a:spcPct val="100000"/>
              </a:lnSpc>
              <a:buFont typeface="Lato"/>
              <a:buChar char="●"/>
            </a:pPr>
            <a:r>
              <a:rPr lang="es-ES" sz="1600" dirty="0">
                <a:solidFill>
                  <a:schemeClr val="tx1"/>
                </a:solidFill>
                <a:latin typeface="Arial" panose="020B0604020202020204" pitchFamily="34" charset="0"/>
                <a:cs typeface="Arial" panose="020B0604020202020204" pitchFamily="34" charset="0"/>
              </a:rPr>
              <a:t>Pedro Téllez Guevara</a:t>
            </a:r>
          </a:p>
          <a:p>
            <a:pPr marL="25400" algn="just"/>
            <a:endParaRPr lang="es-ES" sz="1400" dirty="0"/>
          </a:p>
        </p:txBody>
      </p:sp>
      <p:sp>
        <p:nvSpPr>
          <p:cNvPr id="4" name="CuadroTexto 3">
            <a:extLst>
              <a:ext uri="{FF2B5EF4-FFF2-40B4-BE49-F238E27FC236}">
                <a16:creationId xmlns:a16="http://schemas.microsoft.com/office/drawing/2014/main" id="{9D64E461-BF3F-4C58-B366-F523756676D4}"/>
              </a:ext>
            </a:extLst>
          </p:cNvPr>
          <p:cNvSpPr txBox="1"/>
          <p:nvPr/>
        </p:nvSpPr>
        <p:spPr>
          <a:xfrm>
            <a:off x="9615948" y="5134451"/>
            <a:ext cx="2369574" cy="1723549"/>
          </a:xfrm>
          <a:prstGeom prst="rect">
            <a:avLst/>
          </a:prstGeom>
          <a:noFill/>
        </p:spPr>
        <p:txBody>
          <a:bodyPr wrap="square" rtlCol="0">
            <a:spAutoFit/>
          </a:bodyPr>
          <a:lstStyle/>
          <a:p>
            <a:pPr marL="241300" indent="-215900" algn="just">
              <a:lnSpc>
                <a:spcPct val="150000"/>
              </a:lnSpc>
              <a:buFont typeface="Lato"/>
              <a:buChar char="●"/>
            </a:pPr>
            <a:r>
              <a:rPr lang="es-ES" sz="1600" dirty="0">
                <a:latin typeface="Arial" panose="020B0604020202020204" pitchFamily="34" charset="0"/>
                <a:cs typeface="Arial" panose="020B0604020202020204" pitchFamily="34" charset="0"/>
              </a:rPr>
              <a:t>Oscar Vega</a:t>
            </a:r>
          </a:p>
          <a:p>
            <a:pPr marL="241300" indent="-215900" algn="just">
              <a:lnSpc>
                <a:spcPct val="150000"/>
              </a:lnSpc>
              <a:buFont typeface="Lato"/>
              <a:buChar char="●"/>
            </a:pPr>
            <a:r>
              <a:rPr lang="es-ES" sz="1600" dirty="0">
                <a:latin typeface="Arial" panose="020B0604020202020204" pitchFamily="34" charset="0"/>
                <a:cs typeface="Arial" panose="020B0604020202020204" pitchFamily="34" charset="0"/>
              </a:rPr>
              <a:t>Enrique </a:t>
            </a:r>
            <a:r>
              <a:rPr lang="es-ES" sz="1600" dirty="0" err="1">
                <a:latin typeface="Arial" panose="020B0604020202020204" pitchFamily="34" charset="0"/>
                <a:cs typeface="Arial" panose="020B0604020202020204" pitchFamily="34" charset="0"/>
              </a:rPr>
              <a:t>Ramirez</a:t>
            </a:r>
            <a:endParaRPr lang="es-ES" sz="1600" dirty="0">
              <a:latin typeface="Arial" panose="020B0604020202020204" pitchFamily="34" charset="0"/>
              <a:cs typeface="Arial" panose="020B0604020202020204" pitchFamily="34" charset="0"/>
            </a:endParaRPr>
          </a:p>
          <a:p>
            <a:pPr marL="241300" indent="-215900" algn="just">
              <a:lnSpc>
                <a:spcPct val="150000"/>
              </a:lnSpc>
              <a:buFont typeface="Lato"/>
              <a:buChar char="●"/>
            </a:pPr>
            <a:r>
              <a:rPr lang="es-ES" sz="1600" dirty="0">
                <a:solidFill>
                  <a:schemeClr val="tx1"/>
                </a:solidFill>
                <a:latin typeface="Arial" panose="020B0604020202020204" pitchFamily="34" charset="0"/>
                <a:cs typeface="Arial" panose="020B0604020202020204" pitchFamily="34" charset="0"/>
              </a:rPr>
              <a:t>Andrés Molano</a:t>
            </a:r>
          </a:p>
          <a:p>
            <a:pPr marL="241300" indent="-215900" algn="just">
              <a:buFont typeface="Lato"/>
              <a:buChar char="●"/>
            </a:pPr>
            <a:endParaRPr lang="es-ES" sz="1600" dirty="0">
              <a:latin typeface="Arial" panose="020B0604020202020204" pitchFamily="34" charset="0"/>
              <a:cs typeface="Arial" panose="020B0604020202020204" pitchFamily="34" charset="0"/>
            </a:endParaRPr>
          </a:p>
          <a:p>
            <a:endParaRPr lang="es-CO" dirty="0"/>
          </a:p>
        </p:txBody>
      </p:sp>
      <p:sp>
        <p:nvSpPr>
          <p:cNvPr id="5" name="CuadroTexto 4">
            <a:extLst>
              <a:ext uri="{FF2B5EF4-FFF2-40B4-BE49-F238E27FC236}">
                <a16:creationId xmlns:a16="http://schemas.microsoft.com/office/drawing/2014/main" id="{28C3E2FB-319A-4A8A-9378-BAFFBF86CBB5}"/>
              </a:ext>
            </a:extLst>
          </p:cNvPr>
          <p:cNvSpPr txBox="1"/>
          <p:nvPr/>
        </p:nvSpPr>
        <p:spPr>
          <a:xfrm>
            <a:off x="1130710" y="5329084"/>
            <a:ext cx="4758813" cy="646331"/>
          </a:xfrm>
          <a:prstGeom prst="rect">
            <a:avLst/>
          </a:prstGeom>
          <a:noFill/>
        </p:spPr>
        <p:txBody>
          <a:bodyPr wrap="square" rtlCol="0">
            <a:spAutoFit/>
          </a:bodyPr>
          <a:lstStyle/>
          <a:p>
            <a:r>
              <a:rPr lang="es-ES" b="1" dirty="0"/>
              <a:t>MAECI REGULAR 2024-2 (COHORTE XVII)</a:t>
            </a:r>
          </a:p>
          <a:p>
            <a:endParaRPr lang="es-CO" dirty="0"/>
          </a:p>
        </p:txBody>
      </p:sp>
    </p:spTree>
    <p:extLst>
      <p:ext uri="{BB962C8B-B14F-4D97-AF65-F5344CB8AC3E}">
        <p14:creationId xmlns:p14="http://schemas.microsoft.com/office/powerpoint/2010/main" val="47838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bernanza Digital y el papel de la tecnología">
            <a:extLst>
              <a:ext uri="{FF2B5EF4-FFF2-40B4-BE49-F238E27FC236}">
                <a16:creationId xmlns:a16="http://schemas.microsoft.com/office/drawing/2014/main" id="{90CA16EE-E0DD-567F-F264-5A17763F7DF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5E123AC-0D93-45D3-92F4-7F96A7BE8A99}"/>
              </a:ext>
            </a:extLst>
          </p:cNvPr>
          <p:cNvSpPr>
            <a:spLocks noGrp="1"/>
          </p:cNvSpPr>
          <p:nvPr>
            <p:ph type="title"/>
          </p:nvPr>
        </p:nvSpPr>
        <p:spPr>
          <a:xfrm>
            <a:off x="838200" y="365125"/>
            <a:ext cx="8868508" cy="779463"/>
          </a:xfrm>
          <a:solidFill>
            <a:schemeClr val="bg1"/>
          </a:solidFill>
        </p:spPr>
        <p:txBody>
          <a:bodyPr/>
          <a:lstStyle/>
          <a:p>
            <a:r>
              <a:rPr lang="es-MX" b="1" dirty="0"/>
              <a:t>Gobernanza de datos y regulación</a:t>
            </a:r>
            <a:endParaRPr lang="es-CO" b="1" dirty="0"/>
          </a:p>
        </p:txBody>
      </p:sp>
      <p:sp>
        <p:nvSpPr>
          <p:cNvPr id="4" name="AutoShape 6" descr="POR QUÉ EXISTE LA REGULACIÓN EN EL MERCADO FINANCIERO Y EL MERCADO DE  CAPITALES?">
            <a:extLst>
              <a:ext uri="{FF2B5EF4-FFF2-40B4-BE49-F238E27FC236}">
                <a16:creationId xmlns:a16="http://schemas.microsoft.com/office/drawing/2014/main" id="{B7318360-EA9A-4016-4076-8A1C68B62C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TextBox 7">
            <a:extLst>
              <a:ext uri="{FF2B5EF4-FFF2-40B4-BE49-F238E27FC236}">
                <a16:creationId xmlns:a16="http://schemas.microsoft.com/office/drawing/2014/main" id="{CA29D662-6838-8C20-06B9-AD3A9FFFA800}"/>
              </a:ext>
            </a:extLst>
          </p:cNvPr>
          <p:cNvSpPr txBox="1"/>
          <p:nvPr/>
        </p:nvSpPr>
        <p:spPr>
          <a:xfrm>
            <a:off x="6248398" y="5939062"/>
            <a:ext cx="4779597" cy="492443"/>
          </a:xfrm>
          <a:prstGeom prst="rect">
            <a:avLst/>
          </a:prstGeom>
          <a:solidFill>
            <a:schemeClr val="bg2"/>
          </a:solidFill>
        </p:spPr>
        <p:txBody>
          <a:bodyPr wrap="square">
            <a:spAutoFit/>
          </a:bodyPr>
          <a:lstStyle/>
          <a:p>
            <a:pPr marL="0" indent="0">
              <a:buNone/>
            </a:pPr>
            <a:r>
              <a:rPr lang="es-MX" sz="2600" dirty="0"/>
              <a:t>Actualizar regulación - </a:t>
            </a:r>
            <a:r>
              <a:rPr lang="es-MX" sz="2600" dirty="0" err="1"/>
              <a:t>Blockchain</a:t>
            </a:r>
            <a:endParaRPr lang="es-CO" sz="2600" dirty="0"/>
          </a:p>
        </p:txBody>
      </p:sp>
      <p:sp>
        <p:nvSpPr>
          <p:cNvPr id="10" name="TextBox 9">
            <a:extLst>
              <a:ext uri="{FF2B5EF4-FFF2-40B4-BE49-F238E27FC236}">
                <a16:creationId xmlns:a16="http://schemas.microsoft.com/office/drawing/2014/main" id="{AEE2A519-40B5-C8F9-FC60-8B874EF7233A}"/>
              </a:ext>
            </a:extLst>
          </p:cNvPr>
          <p:cNvSpPr txBox="1"/>
          <p:nvPr/>
        </p:nvSpPr>
        <p:spPr>
          <a:xfrm>
            <a:off x="751343" y="1582578"/>
            <a:ext cx="4906109" cy="492443"/>
          </a:xfrm>
          <a:prstGeom prst="rect">
            <a:avLst/>
          </a:prstGeom>
          <a:solidFill>
            <a:schemeClr val="bg2"/>
          </a:solidFill>
        </p:spPr>
        <p:txBody>
          <a:bodyPr wrap="square">
            <a:spAutoFit/>
          </a:bodyPr>
          <a:lstStyle/>
          <a:p>
            <a:pPr marL="0" indent="0">
              <a:buNone/>
            </a:pPr>
            <a:r>
              <a:rPr lang="es-MX" sz="2600" dirty="0"/>
              <a:t>Responsabilidad – Control de datos</a:t>
            </a:r>
            <a:endParaRPr lang="es-CO" sz="2600" dirty="0"/>
          </a:p>
        </p:txBody>
      </p:sp>
      <p:sp>
        <p:nvSpPr>
          <p:cNvPr id="9" name="TextBox 8">
            <a:extLst>
              <a:ext uri="{FF2B5EF4-FFF2-40B4-BE49-F238E27FC236}">
                <a16:creationId xmlns:a16="http://schemas.microsoft.com/office/drawing/2014/main" id="{286DA917-C4F2-B781-38A2-A7981983ED26}"/>
              </a:ext>
            </a:extLst>
          </p:cNvPr>
          <p:cNvSpPr txBox="1"/>
          <p:nvPr/>
        </p:nvSpPr>
        <p:spPr>
          <a:xfrm>
            <a:off x="6248399" y="1613813"/>
            <a:ext cx="4779597" cy="492443"/>
          </a:xfrm>
          <a:prstGeom prst="rect">
            <a:avLst/>
          </a:prstGeom>
          <a:solidFill>
            <a:schemeClr val="bg2"/>
          </a:solidFill>
        </p:spPr>
        <p:txBody>
          <a:bodyPr wrap="square">
            <a:spAutoFit/>
          </a:bodyPr>
          <a:lstStyle/>
          <a:p>
            <a:pPr marL="0" indent="0">
              <a:buNone/>
            </a:pPr>
            <a:r>
              <a:rPr lang="es-MX" sz="2600" dirty="0"/>
              <a:t>Tecnologías descentralizadas</a:t>
            </a:r>
            <a:endParaRPr lang="es-CO" sz="2600" dirty="0"/>
          </a:p>
        </p:txBody>
      </p:sp>
      <p:pic>
        <p:nvPicPr>
          <p:cNvPr id="6146" name="Picture 2" descr="RGPD: principios, conceptos y obtención de los datos - Blog Yunbit Software">
            <a:extLst>
              <a:ext uri="{FF2B5EF4-FFF2-40B4-BE49-F238E27FC236}">
                <a16:creationId xmlns:a16="http://schemas.microsoft.com/office/drawing/2014/main" id="{40E476B0-FC90-4BA6-AD9A-D5D598AF2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8" y="2537923"/>
            <a:ext cx="5030782" cy="282916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0878F76-0853-498B-B6EE-9A646481E22E}"/>
              </a:ext>
            </a:extLst>
          </p:cNvPr>
          <p:cNvPicPr>
            <a:picLocks noChangeAspect="1"/>
          </p:cNvPicPr>
          <p:nvPr/>
        </p:nvPicPr>
        <p:blipFill>
          <a:blip r:embed="rId4"/>
          <a:stretch>
            <a:fillRect/>
          </a:stretch>
        </p:blipFill>
        <p:spPr>
          <a:xfrm>
            <a:off x="6943374" y="2306472"/>
            <a:ext cx="3389644" cy="3389644"/>
          </a:xfrm>
          <a:prstGeom prst="rect">
            <a:avLst/>
          </a:prstGeom>
        </p:spPr>
      </p:pic>
    </p:spTree>
    <p:extLst>
      <p:ext uri="{BB962C8B-B14F-4D97-AF65-F5344CB8AC3E}">
        <p14:creationId xmlns:p14="http://schemas.microsoft.com/office/powerpoint/2010/main" val="1049570398"/>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61DB4-A6EB-4F05-AB49-4E4B16CCFD4E}"/>
              </a:ext>
            </a:extLst>
          </p:cNvPr>
          <p:cNvSpPr>
            <a:spLocks noGrp="1"/>
          </p:cNvSpPr>
          <p:nvPr>
            <p:ph type="title"/>
          </p:nvPr>
        </p:nvSpPr>
        <p:spPr>
          <a:xfrm>
            <a:off x="838201" y="365125"/>
            <a:ext cx="5251316" cy="1807305"/>
          </a:xfrm>
        </p:spPr>
        <p:txBody>
          <a:bodyPr>
            <a:normAutofit/>
          </a:bodyPr>
          <a:lstStyle/>
          <a:p>
            <a:r>
              <a:rPr lang="es-MX" sz="4100" b="1" dirty="0"/>
              <a:t>Tendencias emergentes en la identidad digital</a:t>
            </a:r>
            <a:endParaRPr lang="es-CO" sz="4100" b="1" dirty="0"/>
          </a:p>
        </p:txBody>
      </p:sp>
      <p:sp>
        <p:nvSpPr>
          <p:cNvPr id="3" name="Marcador de contenido 2">
            <a:extLst>
              <a:ext uri="{FF2B5EF4-FFF2-40B4-BE49-F238E27FC236}">
                <a16:creationId xmlns:a16="http://schemas.microsoft.com/office/drawing/2014/main" id="{668AE8F9-B399-4572-8A5B-9123D989DB70}"/>
              </a:ext>
            </a:extLst>
          </p:cNvPr>
          <p:cNvSpPr>
            <a:spLocks noGrp="1"/>
          </p:cNvSpPr>
          <p:nvPr>
            <p:ph idx="1"/>
          </p:nvPr>
        </p:nvSpPr>
        <p:spPr>
          <a:xfrm>
            <a:off x="838201" y="2878266"/>
            <a:ext cx="4714875" cy="235227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just"/>
            <a:r>
              <a:rPr lang="es-MX" sz="1600" dirty="0">
                <a:latin typeface="Arial" panose="020B0604020202020204" pitchFamily="34" charset="0"/>
                <a:ea typeface="Times New Roman" panose="02020603050405020304" pitchFamily="18" charset="0"/>
              </a:rPr>
              <a:t>Incluyen la digitalización de la identidad, innovaciones tecnológicas de identidad con IA, biometría, identidad digital descentralizada, redes sociales y ciberseguridad. </a:t>
            </a:r>
          </a:p>
          <a:p>
            <a:pPr algn="just"/>
            <a:endParaRPr lang="es-MX" sz="1600" dirty="0">
              <a:latin typeface="Arial" panose="020B0604020202020204" pitchFamily="34" charset="0"/>
              <a:ea typeface="Times New Roman" panose="02020603050405020304" pitchFamily="18" charset="0"/>
            </a:endParaRPr>
          </a:p>
          <a:p>
            <a:pPr algn="just"/>
            <a:r>
              <a:rPr lang="es-MX" sz="1600" dirty="0">
                <a:latin typeface="Arial" panose="020B0604020202020204" pitchFamily="34" charset="0"/>
                <a:ea typeface="Times New Roman" panose="02020603050405020304" pitchFamily="18" charset="0"/>
              </a:rPr>
              <a:t>Estas tendencias cambiarán la forma en que interactuamos con los sistemas digitales y cómo protegemos nuestra información confidencial.</a:t>
            </a:r>
            <a:endParaRPr lang="es-CO" sz="1600" dirty="0"/>
          </a:p>
        </p:txBody>
      </p:sp>
      <p:pic>
        <p:nvPicPr>
          <p:cNvPr id="8" name="Imagen 7">
            <a:extLst>
              <a:ext uri="{FF2B5EF4-FFF2-40B4-BE49-F238E27FC236}">
                <a16:creationId xmlns:a16="http://schemas.microsoft.com/office/drawing/2014/main" id="{6FC332BE-FD95-F921-23B8-41C99C82FAD3}"/>
              </a:ext>
            </a:extLst>
          </p:cNvPr>
          <p:cNvPicPr>
            <a:picLocks noChangeAspect="1"/>
          </p:cNvPicPr>
          <p:nvPr/>
        </p:nvPicPr>
        <p:blipFill>
          <a:blip r:embed="rId2"/>
          <a:srcRect l="25171" r="2787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542240161"/>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97980-9926-4BC2-A8D7-07E223093F88}"/>
              </a:ext>
            </a:extLst>
          </p:cNvPr>
          <p:cNvSpPr>
            <a:spLocks noGrp="1"/>
          </p:cNvSpPr>
          <p:nvPr>
            <p:ph type="title"/>
          </p:nvPr>
        </p:nvSpPr>
        <p:spPr>
          <a:xfrm>
            <a:off x="466085" y="293061"/>
            <a:ext cx="7364651" cy="1322888"/>
          </a:xfrm>
        </p:spPr>
        <p:txBody>
          <a:bodyPr>
            <a:normAutofit/>
          </a:bodyPr>
          <a:lstStyle/>
          <a:p>
            <a:r>
              <a:rPr lang="es-MX" b="1" dirty="0"/>
              <a:t>Identidad </a:t>
            </a:r>
            <a:r>
              <a:rPr lang="es-MX" b="1" dirty="0" err="1"/>
              <a:t>Auto-soberana</a:t>
            </a:r>
            <a:r>
              <a:rPr lang="es-MX" b="1" dirty="0"/>
              <a:t> (</a:t>
            </a:r>
            <a:r>
              <a:rPr lang="es-MX" b="1" dirty="0" err="1"/>
              <a:t>Self-Sovereign</a:t>
            </a:r>
            <a:r>
              <a:rPr lang="es-MX" b="1" dirty="0"/>
              <a:t> </a:t>
            </a:r>
            <a:r>
              <a:rPr lang="es-MX" b="1" dirty="0" err="1"/>
              <a:t>Identity</a:t>
            </a:r>
            <a:r>
              <a:rPr lang="es-MX" b="1" dirty="0"/>
              <a:t> - SSI)</a:t>
            </a:r>
            <a:endParaRPr lang="es-CO" b="1" dirty="0"/>
          </a:p>
        </p:txBody>
      </p:sp>
      <p:sp>
        <p:nvSpPr>
          <p:cNvPr id="3" name="Marcador de contenido 2">
            <a:extLst>
              <a:ext uri="{FF2B5EF4-FFF2-40B4-BE49-F238E27FC236}">
                <a16:creationId xmlns:a16="http://schemas.microsoft.com/office/drawing/2014/main" id="{185897CF-C3D0-40E2-834E-A874EC2D4EE6}"/>
              </a:ext>
            </a:extLst>
          </p:cNvPr>
          <p:cNvSpPr>
            <a:spLocks noGrp="1"/>
          </p:cNvSpPr>
          <p:nvPr>
            <p:ph idx="1"/>
          </p:nvPr>
        </p:nvSpPr>
        <p:spPr>
          <a:xfrm>
            <a:off x="693315" y="2098885"/>
            <a:ext cx="5974976" cy="3653352"/>
          </a:xfrm>
        </p:spPr>
        <p:style>
          <a:lnRef idx="3">
            <a:schemeClr val="lt1"/>
          </a:lnRef>
          <a:fillRef idx="1">
            <a:schemeClr val="accent2"/>
          </a:fillRef>
          <a:effectRef idx="1">
            <a:schemeClr val="accent2"/>
          </a:effectRef>
          <a:fontRef idx="minor">
            <a:schemeClr val="lt1"/>
          </a:fontRef>
        </p:style>
        <p:txBody>
          <a:bodyPr>
            <a:noAutofit/>
          </a:bodyPr>
          <a:lstStyle/>
          <a:p>
            <a:pPr indent="220980" algn="just">
              <a:spcAft>
                <a:spcPts val="800"/>
              </a:spcAft>
            </a:pPr>
            <a:r>
              <a:rPr lang="es-CO" sz="1600" dirty="0">
                <a:latin typeface="Arial" panose="020B0604020202020204" pitchFamily="34" charset="0"/>
                <a:ea typeface="Times New Roman" panose="02020603050405020304" pitchFamily="18" charset="0"/>
                <a:cs typeface="Arial" panose="020B0604020202020204" pitchFamily="34" charset="0"/>
              </a:rPr>
              <a:t>L</a:t>
            </a:r>
            <a:r>
              <a:rPr lang="es-CO" sz="1600" dirty="0">
                <a:effectLst/>
                <a:latin typeface="Arial" panose="020B0604020202020204" pitchFamily="34" charset="0"/>
                <a:ea typeface="Times New Roman" panose="02020603050405020304" pitchFamily="18" charset="0"/>
                <a:cs typeface="Arial" panose="020B0604020202020204" pitchFamily="34" charset="0"/>
              </a:rPr>
              <a:t>as tendencia más disruptiva que permite que los usuarios posean y controlen sus propios datos de identidad, sin </a:t>
            </a:r>
            <a:r>
              <a:rPr lang="es-CO" sz="1600" u="sng" dirty="0">
                <a:effectLst/>
                <a:latin typeface="Arial" panose="020B0604020202020204" pitchFamily="34" charset="0"/>
                <a:ea typeface="Times New Roman" panose="02020603050405020304" pitchFamily="18" charset="0"/>
                <a:cs typeface="Arial" panose="020B0604020202020204" pitchFamily="34" charset="0"/>
              </a:rPr>
              <a:t>depender</a:t>
            </a:r>
            <a:r>
              <a:rPr lang="es-CO" sz="1600" dirty="0">
                <a:effectLst/>
                <a:latin typeface="Arial" panose="020B0604020202020204" pitchFamily="34" charset="0"/>
                <a:ea typeface="Times New Roman" panose="02020603050405020304" pitchFamily="18" charset="0"/>
                <a:cs typeface="Arial" panose="020B0604020202020204" pitchFamily="34" charset="0"/>
              </a:rPr>
              <a:t> de una </a:t>
            </a:r>
            <a:r>
              <a:rPr lang="es-CO" sz="1600" u="sng" dirty="0">
                <a:effectLst/>
                <a:latin typeface="Arial" panose="020B0604020202020204" pitchFamily="34" charset="0"/>
                <a:ea typeface="Times New Roman" panose="02020603050405020304" pitchFamily="18" charset="0"/>
                <a:cs typeface="Arial" panose="020B0604020202020204" pitchFamily="34" charset="0"/>
              </a:rPr>
              <a:t>entidad centralizada</a:t>
            </a:r>
            <a:r>
              <a:rPr lang="es-CO" sz="1600" dirty="0">
                <a:effectLst/>
                <a:latin typeface="Arial" panose="020B0604020202020204" pitchFamily="34" charset="0"/>
                <a:ea typeface="Times New Roman" panose="02020603050405020304" pitchFamily="18" charset="0"/>
                <a:cs typeface="Arial" panose="020B0604020202020204" pitchFamily="34" charset="0"/>
              </a:rPr>
              <a:t> que actúe como intermediario. </a:t>
            </a:r>
          </a:p>
          <a:p>
            <a:pPr indent="220980" algn="just">
              <a:spcAft>
                <a:spcPts val="800"/>
              </a:spcAft>
            </a:pPr>
            <a:r>
              <a:rPr lang="es-CO" sz="1600" dirty="0">
                <a:latin typeface="Arial" panose="020B0604020202020204" pitchFamily="34" charset="0"/>
                <a:ea typeface="Times New Roman" panose="02020603050405020304" pitchFamily="18" charset="0"/>
                <a:cs typeface="Arial" panose="020B0604020202020204" pitchFamily="34" charset="0"/>
              </a:rPr>
              <a:t>Sin embargo, la adopción masiva de la SSI enfrenta retos en cuanto a la interoperabilidad entre sistemas y la aceptación de modelos descentralizados en jurisdicciones reguladas (Allen, 2016).</a:t>
            </a:r>
            <a:endParaRPr lang="es-CO" sz="1600" dirty="0">
              <a:latin typeface="Arial" panose="020B0604020202020204" pitchFamily="34" charset="0"/>
              <a:ea typeface="Calibri" panose="020F0502020204030204" pitchFamily="34" charset="0"/>
              <a:cs typeface="Arial" panose="020B0604020202020204" pitchFamily="34" charset="0"/>
            </a:endParaRPr>
          </a:p>
          <a:p>
            <a:pPr indent="220980" algn="just">
              <a:spcAft>
                <a:spcPts val="800"/>
              </a:spcAft>
            </a:pPr>
            <a:r>
              <a:rPr lang="es-CO" sz="1600" dirty="0">
                <a:latin typeface="Arial" panose="020B0604020202020204" pitchFamily="34" charset="0"/>
                <a:ea typeface="Times New Roman" panose="02020603050405020304" pitchFamily="18" charset="0"/>
                <a:cs typeface="Arial" panose="020B0604020202020204" pitchFamily="34" charset="0"/>
              </a:rPr>
              <a:t>P</a:t>
            </a:r>
            <a:r>
              <a:rPr lang="es-CO" sz="1600" dirty="0">
                <a:effectLst/>
                <a:latin typeface="Arial" panose="020B0604020202020204" pitchFamily="34" charset="0"/>
                <a:ea typeface="Times New Roman" panose="02020603050405020304" pitchFamily="18" charset="0"/>
                <a:cs typeface="Arial" panose="020B0604020202020204" pitchFamily="34" charset="0"/>
              </a:rPr>
              <a:t>lataformas como </a:t>
            </a:r>
            <a:r>
              <a:rPr lang="es-CO" sz="1600" dirty="0" err="1">
                <a:effectLst/>
                <a:latin typeface="Arial" panose="020B0604020202020204" pitchFamily="34" charset="0"/>
                <a:ea typeface="Times New Roman" panose="02020603050405020304" pitchFamily="18" charset="0"/>
                <a:cs typeface="Arial" panose="020B0604020202020204" pitchFamily="34" charset="0"/>
              </a:rPr>
              <a:t>uPort</a:t>
            </a:r>
            <a:r>
              <a:rPr lang="es-CO" sz="1600" dirty="0">
                <a:effectLst/>
                <a:latin typeface="Arial" panose="020B0604020202020204" pitchFamily="34" charset="0"/>
                <a:ea typeface="Times New Roman" panose="02020603050405020304" pitchFamily="18" charset="0"/>
                <a:cs typeface="Arial" panose="020B0604020202020204" pitchFamily="34" charset="0"/>
              </a:rPr>
              <a:t> y </a:t>
            </a:r>
            <a:r>
              <a:rPr lang="es-CO" sz="1600" dirty="0" err="1">
                <a:effectLst/>
                <a:latin typeface="Arial" panose="020B0604020202020204" pitchFamily="34" charset="0"/>
                <a:ea typeface="Times New Roman" panose="02020603050405020304" pitchFamily="18" charset="0"/>
                <a:cs typeface="Arial" panose="020B0604020202020204" pitchFamily="34" charset="0"/>
              </a:rPr>
              <a:t>Sovrin</a:t>
            </a:r>
            <a:r>
              <a:rPr lang="es-CO" sz="1600" dirty="0">
                <a:effectLst/>
                <a:latin typeface="Arial" panose="020B0604020202020204" pitchFamily="34" charset="0"/>
                <a:ea typeface="Times New Roman" panose="02020603050405020304" pitchFamily="18" charset="0"/>
                <a:cs typeface="Arial" panose="020B0604020202020204" pitchFamily="34" charset="0"/>
              </a:rPr>
              <a:t> ya están explorando implementaciones reales de este modelo, lo que sugiere que la SSI podría transformar la forma en que se gestionan las identidades digitales en sectores como la banca, la salud y el comercio electrónico (</a:t>
            </a:r>
            <a:r>
              <a:rPr lang="es-CO" sz="1600" dirty="0" err="1">
                <a:effectLst/>
                <a:latin typeface="Arial" panose="020B0604020202020204" pitchFamily="34" charset="0"/>
                <a:ea typeface="Times New Roman" panose="02020603050405020304" pitchFamily="18" charset="0"/>
                <a:cs typeface="Arial" panose="020B0604020202020204" pitchFamily="34" charset="0"/>
              </a:rPr>
              <a:t>Mühle</a:t>
            </a:r>
            <a:r>
              <a:rPr lang="es-CO" sz="1600" dirty="0">
                <a:effectLst/>
                <a:latin typeface="Arial" panose="020B0604020202020204" pitchFamily="34" charset="0"/>
                <a:ea typeface="Times New Roman" panose="02020603050405020304" pitchFamily="18" charset="0"/>
                <a:cs typeface="Arial" panose="020B0604020202020204" pitchFamily="34" charset="0"/>
              </a:rPr>
              <a:t> et al., 2018).</a:t>
            </a:r>
          </a:p>
        </p:txBody>
      </p:sp>
      <p:pic>
        <p:nvPicPr>
          <p:cNvPr id="7" name="Imagen 6" descr="Diagrama&#10;&#10;Descripción generada automáticamente">
            <a:extLst>
              <a:ext uri="{FF2B5EF4-FFF2-40B4-BE49-F238E27FC236}">
                <a16:creationId xmlns:a16="http://schemas.microsoft.com/office/drawing/2014/main" id="{8E181746-FB24-7BA9-A8AF-E1D12661F1BD}"/>
              </a:ext>
            </a:extLst>
          </p:cNvPr>
          <p:cNvPicPr>
            <a:picLocks noChangeAspect="1"/>
          </p:cNvPicPr>
          <p:nvPr/>
        </p:nvPicPr>
        <p:blipFill>
          <a:blip r:embed="rId2"/>
          <a:srcRect r="-4" b="7313"/>
          <a:stretch/>
        </p:blipFill>
        <p:spPr>
          <a:xfrm>
            <a:off x="7870118" y="2870762"/>
            <a:ext cx="3702480" cy="3848505"/>
          </a:xfrm>
          <a:prstGeom prst="rect">
            <a:avLst/>
          </a:prstGeom>
        </p:spPr>
      </p:pic>
      <p:pic>
        <p:nvPicPr>
          <p:cNvPr id="13" name="Imagen 12">
            <a:extLst>
              <a:ext uri="{FF2B5EF4-FFF2-40B4-BE49-F238E27FC236}">
                <a16:creationId xmlns:a16="http://schemas.microsoft.com/office/drawing/2014/main" id="{726A56A1-0AC2-74AE-292A-526BBCF4AA59}"/>
              </a:ext>
            </a:extLst>
          </p:cNvPr>
          <p:cNvPicPr>
            <a:picLocks noChangeAspect="1"/>
          </p:cNvPicPr>
          <p:nvPr/>
        </p:nvPicPr>
        <p:blipFill>
          <a:blip r:embed="rId3"/>
          <a:stretch>
            <a:fillRect/>
          </a:stretch>
        </p:blipFill>
        <p:spPr>
          <a:xfrm>
            <a:off x="914400" y="5973447"/>
            <a:ext cx="2371954" cy="745820"/>
          </a:xfrm>
          <a:prstGeom prst="rect">
            <a:avLst/>
          </a:prstGeom>
        </p:spPr>
      </p:pic>
      <p:pic>
        <p:nvPicPr>
          <p:cNvPr id="9" name="Imagen 8">
            <a:extLst>
              <a:ext uri="{FF2B5EF4-FFF2-40B4-BE49-F238E27FC236}">
                <a16:creationId xmlns:a16="http://schemas.microsoft.com/office/drawing/2014/main" id="{ADF7195E-F9B7-B1C5-F715-084B32F48DF1}"/>
              </a:ext>
            </a:extLst>
          </p:cNvPr>
          <p:cNvPicPr>
            <a:picLocks noChangeAspect="1"/>
          </p:cNvPicPr>
          <p:nvPr/>
        </p:nvPicPr>
        <p:blipFill>
          <a:blip r:embed="rId4"/>
          <a:stretch>
            <a:fillRect/>
          </a:stretch>
        </p:blipFill>
        <p:spPr>
          <a:xfrm>
            <a:off x="3800673" y="5916011"/>
            <a:ext cx="2723952" cy="793383"/>
          </a:xfrm>
          <a:prstGeom prst="rect">
            <a:avLst/>
          </a:prstGeom>
        </p:spPr>
      </p:pic>
      <p:pic>
        <p:nvPicPr>
          <p:cNvPr id="4" name="Imagen 3">
            <a:extLst>
              <a:ext uri="{FF2B5EF4-FFF2-40B4-BE49-F238E27FC236}">
                <a16:creationId xmlns:a16="http://schemas.microsoft.com/office/drawing/2014/main" id="{99478FC3-B129-8F3C-5E7E-678BBE2B8FCE}"/>
              </a:ext>
            </a:extLst>
          </p:cNvPr>
          <p:cNvPicPr>
            <a:picLocks noChangeAspect="1"/>
          </p:cNvPicPr>
          <p:nvPr/>
        </p:nvPicPr>
        <p:blipFill>
          <a:blip r:embed="rId5"/>
          <a:stretch>
            <a:fillRect/>
          </a:stretch>
        </p:blipFill>
        <p:spPr>
          <a:xfrm>
            <a:off x="7796205" y="293061"/>
            <a:ext cx="3702480" cy="2438401"/>
          </a:xfrm>
          <a:prstGeom prst="rect">
            <a:avLst/>
          </a:prstGeom>
        </p:spPr>
      </p:pic>
    </p:spTree>
    <p:extLst>
      <p:ext uri="{BB962C8B-B14F-4D97-AF65-F5344CB8AC3E}">
        <p14:creationId xmlns:p14="http://schemas.microsoft.com/office/powerpoint/2010/main" val="3717883405"/>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61DB4-A6EB-4F05-AB49-4E4B16CCFD4E}"/>
              </a:ext>
            </a:extLst>
          </p:cNvPr>
          <p:cNvSpPr>
            <a:spLocks noGrp="1"/>
          </p:cNvSpPr>
          <p:nvPr>
            <p:ph type="title"/>
          </p:nvPr>
        </p:nvSpPr>
        <p:spPr>
          <a:xfrm>
            <a:off x="1842248" y="293109"/>
            <a:ext cx="9974636" cy="665815"/>
          </a:xfrm>
        </p:spPr>
        <p:txBody>
          <a:bodyPr>
            <a:normAutofit fontScale="90000"/>
          </a:bodyPr>
          <a:lstStyle/>
          <a:p>
            <a:r>
              <a:rPr lang="es-MX" sz="4000" b="1" dirty="0"/>
              <a:t> </a:t>
            </a:r>
            <a:r>
              <a:rPr lang="es-MX" sz="4000" b="1" dirty="0">
                <a:latin typeface="Arial" panose="020B0604020202020204" pitchFamily="34" charset="0"/>
                <a:cs typeface="Arial" panose="020B0604020202020204" pitchFamily="34" charset="0"/>
              </a:rPr>
              <a:t>Blockchain y tecnologías descentralizadas</a:t>
            </a:r>
            <a:endParaRPr lang="es-CO" sz="4100" b="1" dirty="0">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668AE8F9-B399-4572-8A5B-9123D989DB70}"/>
              </a:ext>
            </a:extLst>
          </p:cNvPr>
          <p:cNvSpPr>
            <a:spLocks noGrp="1"/>
          </p:cNvSpPr>
          <p:nvPr>
            <p:ph idx="1"/>
          </p:nvPr>
        </p:nvSpPr>
        <p:spPr>
          <a:xfrm>
            <a:off x="6753226" y="3790951"/>
            <a:ext cx="5063658" cy="2547570"/>
          </a:xfrm>
        </p:spPr>
        <p:style>
          <a:lnRef idx="0">
            <a:schemeClr val="accent1"/>
          </a:lnRef>
          <a:fillRef idx="3">
            <a:schemeClr val="accent1"/>
          </a:fillRef>
          <a:effectRef idx="3">
            <a:schemeClr val="accent1"/>
          </a:effectRef>
          <a:fontRef idx="minor">
            <a:schemeClr val="lt1"/>
          </a:fontRef>
        </p:style>
        <p:txBody>
          <a:bodyPr>
            <a:normAutofit/>
          </a:bodyPr>
          <a:lstStyle/>
          <a:p>
            <a:pPr lvl="0" algn="just"/>
            <a:r>
              <a:rPr lang="es-CO" sz="1600" dirty="0">
                <a:latin typeface="Arial" panose="020B0604020202020204" pitchFamily="34" charset="0"/>
                <a:cs typeface="Arial" panose="020B0604020202020204" pitchFamily="34" charset="0"/>
              </a:rPr>
              <a:t>En ecosistemas </a:t>
            </a:r>
            <a:r>
              <a:rPr lang="es-CO" sz="1600" dirty="0" err="1">
                <a:latin typeface="Arial" panose="020B0604020202020204" pitchFamily="34" charset="0"/>
                <a:cs typeface="Arial" panose="020B0604020202020204" pitchFamily="34" charset="0"/>
              </a:rPr>
              <a:t>IoT</a:t>
            </a:r>
            <a:r>
              <a:rPr lang="es-CO" sz="1600" dirty="0">
                <a:latin typeface="Arial" panose="020B0604020202020204" pitchFamily="34" charset="0"/>
                <a:cs typeface="Arial" panose="020B0604020202020204" pitchFamily="34" charset="0"/>
              </a:rPr>
              <a:t>, cada dispositivo conectado puede tener su propia identidad digital verificada y gestionada de manera autónoma, esto incrementa la seguridad de los dispositivos y reduce la posibilidad de ciberataques a gran escala.</a:t>
            </a:r>
          </a:p>
          <a:p>
            <a:pPr lvl="0" algn="just"/>
            <a:endParaRPr lang="es-CO" sz="1600" dirty="0">
              <a:latin typeface="Arial" panose="020B0604020202020204" pitchFamily="34" charset="0"/>
              <a:cs typeface="Arial" panose="020B0604020202020204" pitchFamily="34" charset="0"/>
            </a:endParaRPr>
          </a:p>
          <a:p>
            <a:pPr algn="just"/>
            <a:r>
              <a:rPr lang="es-CO" sz="1600" dirty="0">
                <a:latin typeface="Arial" panose="020B0604020202020204" pitchFamily="34" charset="0"/>
                <a:cs typeface="Arial" panose="020B0604020202020204" pitchFamily="34" charset="0"/>
              </a:rPr>
              <a:t>El uso de </a:t>
            </a:r>
            <a:r>
              <a:rPr lang="es-CO" sz="1600" dirty="0" err="1">
                <a:latin typeface="Arial" panose="020B0604020202020204" pitchFamily="34" charset="0"/>
                <a:cs typeface="Arial" panose="020B0604020202020204" pitchFamily="34" charset="0"/>
              </a:rPr>
              <a:t>BlockChain</a:t>
            </a:r>
            <a:r>
              <a:rPr lang="es-CO" sz="1600" dirty="0">
                <a:latin typeface="Arial" panose="020B0604020202020204" pitchFamily="34" charset="0"/>
                <a:cs typeface="Arial" panose="020B0604020202020204" pitchFamily="34" charset="0"/>
              </a:rPr>
              <a:t> en la gestión de identidades ha ganado terreno por garantizar la seguridad y la inmutabilidad de los datos. </a:t>
            </a:r>
            <a:endParaRPr lang="en-US" sz="1600" dirty="0">
              <a:latin typeface="Arial" panose="020B0604020202020204" pitchFamily="34" charset="0"/>
              <a:cs typeface="Arial" panose="020B0604020202020204" pitchFamily="34" charset="0"/>
            </a:endParaRPr>
          </a:p>
        </p:txBody>
      </p:sp>
      <p:sp>
        <p:nvSpPr>
          <p:cNvPr id="4" name="Marcador de contenido 2">
            <a:extLst>
              <a:ext uri="{FF2B5EF4-FFF2-40B4-BE49-F238E27FC236}">
                <a16:creationId xmlns:a16="http://schemas.microsoft.com/office/drawing/2014/main" id="{EC5C3171-7E2E-ABD1-9474-77D79EE3598F}"/>
              </a:ext>
            </a:extLst>
          </p:cNvPr>
          <p:cNvSpPr txBox="1">
            <a:spLocks/>
          </p:cNvSpPr>
          <p:nvPr/>
        </p:nvSpPr>
        <p:spPr>
          <a:xfrm>
            <a:off x="984717" y="3790950"/>
            <a:ext cx="5177958" cy="249555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O" sz="1600" dirty="0">
                <a:latin typeface="Arial" panose="020B0604020202020204" pitchFamily="34" charset="0"/>
                <a:cs typeface="Arial" panose="020B0604020202020204" pitchFamily="34" charset="0"/>
              </a:rPr>
              <a:t>Las soluciones de identidad descentralizada, como </a:t>
            </a:r>
            <a:r>
              <a:rPr lang="es-CO" sz="1600" i="1" dirty="0" err="1">
                <a:latin typeface="Arial" panose="020B0604020202020204" pitchFamily="34" charset="0"/>
                <a:cs typeface="Arial" panose="020B0604020202020204" pitchFamily="34" charset="0"/>
              </a:rPr>
              <a:t>Decentralized</a:t>
            </a:r>
            <a:r>
              <a:rPr lang="es-CO" sz="1600" i="1" dirty="0">
                <a:latin typeface="Arial" panose="020B0604020202020204" pitchFamily="34" charset="0"/>
                <a:cs typeface="Arial" panose="020B0604020202020204" pitchFamily="34" charset="0"/>
              </a:rPr>
              <a:t> </a:t>
            </a:r>
            <a:r>
              <a:rPr lang="es-CO" sz="1600" i="1" dirty="0" err="1">
                <a:latin typeface="Arial" panose="020B0604020202020204" pitchFamily="34" charset="0"/>
                <a:cs typeface="Arial" panose="020B0604020202020204" pitchFamily="34" charset="0"/>
              </a:rPr>
              <a:t>Identifiers</a:t>
            </a:r>
            <a:r>
              <a:rPr lang="es-CO" sz="1600" i="1" dirty="0">
                <a:latin typeface="Arial" panose="020B0604020202020204" pitchFamily="34" charset="0"/>
                <a:cs typeface="Arial" panose="020B0604020202020204" pitchFamily="34" charset="0"/>
              </a:rPr>
              <a:t> (</a:t>
            </a:r>
            <a:r>
              <a:rPr lang="es-CO" sz="1600" i="1" dirty="0" err="1">
                <a:latin typeface="Arial" panose="020B0604020202020204" pitchFamily="34" charset="0"/>
                <a:cs typeface="Arial" panose="020B0604020202020204" pitchFamily="34" charset="0"/>
              </a:rPr>
              <a:t>DIDs</a:t>
            </a:r>
            <a:r>
              <a:rPr lang="es-CO" sz="1600" i="1" dirty="0">
                <a:latin typeface="Arial" panose="020B0604020202020204" pitchFamily="34" charset="0"/>
                <a:cs typeface="Arial" panose="020B0604020202020204" pitchFamily="34" charset="0"/>
              </a:rPr>
              <a:t>)</a:t>
            </a:r>
            <a:r>
              <a:rPr lang="es-CO" sz="1600" dirty="0">
                <a:latin typeface="Arial" panose="020B0604020202020204" pitchFamily="34" charset="0"/>
                <a:cs typeface="Arial" panose="020B0604020202020204" pitchFamily="34" charset="0"/>
              </a:rPr>
              <a:t>, están emergiendo como una herramienta clave para otorgar a los individuos control sobre sus propios datos, permitiendo interacciones verificables y privadas con servicios en línea (Wang &amp; De </a:t>
            </a:r>
            <a:r>
              <a:rPr lang="es-CO" sz="1600" dirty="0" err="1">
                <a:latin typeface="Arial" panose="020B0604020202020204" pitchFamily="34" charset="0"/>
                <a:cs typeface="Arial" panose="020B0604020202020204" pitchFamily="34" charset="0"/>
              </a:rPr>
              <a:t>Filippi</a:t>
            </a:r>
            <a:r>
              <a:rPr lang="es-CO" sz="1600" dirty="0">
                <a:latin typeface="Arial" panose="020B0604020202020204" pitchFamily="34" charset="0"/>
                <a:cs typeface="Arial" panose="020B0604020202020204" pitchFamily="34" charset="0"/>
              </a:rPr>
              <a:t>, 2020). </a:t>
            </a:r>
          </a:p>
          <a:p>
            <a:pPr lvl="0" algn="just"/>
            <a:r>
              <a:rPr lang="es-CO" sz="1600" dirty="0">
                <a:latin typeface="Arial" panose="020B0604020202020204" pitchFamily="34" charset="0"/>
                <a:cs typeface="Arial" panose="020B0604020202020204" pitchFamily="34" charset="0"/>
              </a:rPr>
              <a:t>Al descentralizar la verificación de la identidad, </a:t>
            </a:r>
            <a:r>
              <a:rPr lang="es-CO" sz="1600" dirty="0" err="1">
                <a:latin typeface="Arial" panose="020B0604020202020204" pitchFamily="34" charset="0"/>
                <a:cs typeface="Arial" panose="020B0604020202020204" pitchFamily="34" charset="0"/>
              </a:rPr>
              <a:t>BlockChain</a:t>
            </a:r>
            <a:r>
              <a:rPr lang="es-CO" sz="1600" dirty="0">
                <a:latin typeface="Arial" panose="020B0604020202020204" pitchFamily="34" charset="0"/>
                <a:cs typeface="Arial" panose="020B0604020202020204" pitchFamily="34" charset="0"/>
              </a:rPr>
              <a:t> elimina la necesidad de confiar en un único proveedor central, reduciendo la exposición de ataques y violaciones de seguridad.</a:t>
            </a:r>
          </a:p>
        </p:txBody>
      </p:sp>
      <p:pic>
        <p:nvPicPr>
          <p:cNvPr id="7170" name="Picture 2" descr="La minería en la blockchain - Hacer Empresa">
            <a:extLst>
              <a:ext uri="{FF2B5EF4-FFF2-40B4-BE49-F238E27FC236}">
                <a16:creationId xmlns:a16="http://schemas.microsoft.com/office/drawing/2014/main" id="{EBCB798D-0931-47C1-8AEE-34712276C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586" y="958924"/>
            <a:ext cx="6758828" cy="270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410398"/>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FDD1E-C6ED-63FA-3187-5E5337533028}"/>
            </a:ext>
          </a:extLst>
        </p:cNvPr>
        <p:cNvGrpSpPr/>
        <p:nvPr/>
      </p:nvGrpSpPr>
      <p:grpSpPr>
        <a:xfrm>
          <a:off x="0" y="0"/>
          <a:ext cx="0" cy="0"/>
          <a:chOff x="0" y="0"/>
          <a:chExt cx="0" cy="0"/>
        </a:xfrm>
      </p:grpSpPr>
      <p:pic>
        <p:nvPicPr>
          <p:cNvPr id="1028" name="Picture 4" descr="Qué es la autenticación sin contraseña - Veridas">
            <a:extLst>
              <a:ext uri="{FF2B5EF4-FFF2-40B4-BE49-F238E27FC236}">
                <a16:creationId xmlns:a16="http://schemas.microsoft.com/office/drawing/2014/main" id="{6981992A-7577-4BB3-8371-5A50DEFAE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14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1F2947F-7CA1-074D-6F7E-D82D42938D62}"/>
              </a:ext>
            </a:extLst>
          </p:cNvPr>
          <p:cNvSpPr>
            <a:spLocks noGrp="1"/>
          </p:cNvSpPr>
          <p:nvPr>
            <p:ph type="title"/>
          </p:nvPr>
        </p:nvSpPr>
        <p:spPr>
          <a:xfrm>
            <a:off x="565622" y="33468"/>
            <a:ext cx="10703207" cy="784269"/>
          </a:xfrm>
        </p:spPr>
        <p:txBody>
          <a:bodyPr>
            <a:normAutofit/>
          </a:bodyPr>
          <a:lstStyle/>
          <a:p>
            <a:r>
              <a:rPr lang="es-ES" sz="4000" b="1" dirty="0">
                <a:solidFill>
                  <a:schemeClr val="bg1"/>
                </a:solidFill>
                <a:latin typeface="Aptos Black" panose="020F0502020204030204" pitchFamily="34" charset="0"/>
              </a:rPr>
              <a:t>Autenticación sin contraseña</a:t>
            </a:r>
            <a:endParaRPr lang="es-CO" sz="4000" b="1" dirty="0">
              <a:solidFill>
                <a:schemeClr val="bg1"/>
              </a:solidFill>
              <a:latin typeface="Aptos Black" panose="020F0502020204030204" pitchFamily="34" charset="0"/>
            </a:endParaRPr>
          </a:p>
        </p:txBody>
      </p:sp>
      <p:sp>
        <p:nvSpPr>
          <p:cNvPr id="4" name="Subtítulo 2">
            <a:extLst>
              <a:ext uri="{FF2B5EF4-FFF2-40B4-BE49-F238E27FC236}">
                <a16:creationId xmlns:a16="http://schemas.microsoft.com/office/drawing/2014/main" id="{2B4BA0AF-2241-04CA-3329-3AFC432CF173}"/>
              </a:ext>
            </a:extLst>
          </p:cNvPr>
          <p:cNvSpPr txBox="1">
            <a:spLocks/>
          </p:cNvSpPr>
          <p:nvPr/>
        </p:nvSpPr>
        <p:spPr>
          <a:xfrm>
            <a:off x="4910009" y="1392125"/>
            <a:ext cx="6636369" cy="482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b="1" dirty="0">
              <a:solidFill>
                <a:srgbClr val="0091CE"/>
              </a:solidFill>
              <a:latin typeface="Ubuntu" panose="020B0504030602030204" pitchFamily="34" charset="0"/>
            </a:endParaRPr>
          </a:p>
        </p:txBody>
      </p:sp>
      <p:sp>
        <p:nvSpPr>
          <p:cNvPr id="3" name="Rectangle 1">
            <a:extLst>
              <a:ext uri="{FF2B5EF4-FFF2-40B4-BE49-F238E27FC236}">
                <a16:creationId xmlns:a16="http://schemas.microsoft.com/office/drawing/2014/main" id="{276E3D2B-FDFC-4A3C-81E2-4C5D843577FA}"/>
              </a:ext>
            </a:extLst>
          </p:cNvPr>
          <p:cNvSpPr>
            <a:spLocks noChangeArrowheads="1"/>
          </p:cNvSpPr>
          <p:nvPr/>
        </p:nvSpPr>
        <p:spPr bwMode="auto">
          <a:xfrm>
            <a:off x="430448" y="458600"/>
            <a:ext cx="113311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bg1"/>
                </a:solidFill>
                <a:effectLst/>
                <a:latin typeface="Arial" panose="020B0604020202020204" pitchFamily="34" charset="0"/>
              </a:rPr>
              <a:t>Las ciberamenazas evolucionan rápidamente, haciendo cruciales los métodos de autenticación seguros.</a:t>
            </a:r>
          </a:p>
        </p:txBody>
      </p:sp>
      <p:sp>
        <p:nvSpPr>
          <p:cNvPr id="7" name="CuadroTexto 6">
            <a:extLst>
              <a:ext uri="{FF2B5EF4-FFF2-40B4-BE49-F238E27FC236}">
                <a16:creationId xmlns:a16="http://schemas.microsoft.com/office/drawing/2014/main" id="{87C51BC2-6790-4DDA-A9EF-A7D8F7A7BAE2}"/>
              </a:ext>
            </a:extLst>
          </p:cNvPr>
          <p:cNvSpPr txBox="1"/>
          <p:nvPr/>
        </p:nvSpPr>
        <p:spPr>
          <a:xfrm>
            <a:off x="180974" y="1392125"/>
            <a:ext cx="4083413" cy="132343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600" b="1" i="0" u="none" strike="noStrike" cap="none" normalizeH="0" baseline="0" dirty="0">
                <a:ln>
                  <a:noFill/>
                </a:ln>
                <a:solidFill>
                  <a:schemeClr val="bg1"/>
                </a:solidFill>
                <a:effectLst/>
                <a:latin typeface="Arial" panose="020B0604020202020204" pitchFamily="34" charset="0"/>
              </a:rPr>
              <a:t>Los sistemas tradicionales basados en contraseñas son vulnerables a:</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-Phishing</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-Ataques de fuerza bruta</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-Ingeniería social</a:t>
            </a:r>
          </a:p>
        </p:txBody>
      </p:sp>
      <p:sp>
        <p:nvSpPr>
          <p:cNvPr id="8" name="CuadroTexto 7">
            <a:extLst>
              <a:ext uri="{FF2B5EF4-FFF2-40B4-BE49-F238E27FC236}">
                <a16:creationId xmlns:a16="http://schemas.microsoft.com/office/drawing/2014/main" id="{4B3727D1-EE3D-43AE-87FF-A2095640A57E}"/>
              </a:ext>
            </a:extLst>
          </p:cNvPr>
          <p:cNvSpPr txBox="1"/>
          <p:nvPr/>
        </p:nvSpPr>
        <p:spPr>
          <a:xfrm>
            <a:off x="180973" y="3101125"/>
            <a:ext cx="4083413" cy="13234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kumimoji="0" lang="es-CO" altLang="es-CO" sz="1600" b="1" i="0" u="none" strike="noStrike" cap="none" normalizeH="0" baseline="0" dirty="0">
                <a:ln>
                  <a:noFill/>
                </a:ln>
                <a:solidFill>
                  <a:schemeClr val="bg1"/>
                </a:solidFill>
                <a:effectLst/>
                <a:latin typeface="Arial" panose="020B0604020202020204" pitchFamily="34" charset="0"/>
              </a:rPr>
              <a:t>Las tecnologías modernas eliminan el punto débil de la contraseña:</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-Reducen el riesgo de compromisos de cuentas</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-Mejoran la experiencia del usuario</a:t>
            </a:r>
          </a:p>
        </p:txBody>
      </p:sp>
      <p:sp>
        <p:nvSpPr>
          <p:cNvPr id="9" name="CuadroTexto 8">
            <a:extLst>
              <a:ext uri="{FF2B5EF4-FFF2-40B4-BE49-F238E27FC236}">
                <a16:creationId xmlns:a16="http://schemas.microsoft.com/office/drawing/2014/main" id="{45AF40AF-2BBC-4AC4-AF90-EB7825598EF3}"/>
              </a:ext>
            </a:extLst>
          </p:cNvPr>
          <p:cNvSpPr txBox="1"/>
          <p:nvPr/>
        </p:nvSpPr>
        <p:spPr>
          <a:xfrm>
            <a:off x="180973" y="4810125"/>
            <a:ext cx="4083414" cy="18158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kumimoji="0" lang="es-CO" altLang="es-CO" sz="1600" b="1" i="0" u="none" strike="noStrike" cap="none" normalizeH="0" baseline="0" dirty="0">
                <a:ln>
                  <a:noFill/>
                </a:ln>
                <a:solidFill>
                  <a:schemeClr val="bg1"/>
                </a:solidFill>
                <a:effectLst/>
                <a:latin typeface="Arial" panose="020B0604020202020204" pitchFamily="34" charset="0"/>
              </a:rPr>
              <a:t>Mejores métodos de autenticación sin contraseña:</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-Autenticación basada en teléfono</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-Certificados (CBA)</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-FIDO2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0" i="0" u="none" strike="noStrike" cap="none" normalizeH="0" baseline="0" dirty="0">
                <a:ln>
                  <a:noFill/>
                </a:ln>
                <a:solidFill>
                  <a:schemeClr val="bg1"/>
                </a:solidFill>
                <a:effectLst/>
                <a:latin typeface="Arial" panose="020B0604020202020204" pitchFamily="34" charset="0"/>
              </a:rPr>
              <a:t>Clave para lograr una autenticación de confianza cero </a:t>
            </a:r>
          </a:p>
        </p:txBody>
      </p:sp>
    </p:spTree>
    <p:extLst>
      <p:ext uri="{BB962C8B-B14F-4D97-AF65-F5344CB8AC3E}">
        <p14:creationId xmlns:p14="http://schemas.microsoft.com/office/powerpoint/2010/main" val="674604120"/>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lti-Factor Authentication (MFA) is Now Required to Secure Cyber Insurance  - celito | Raleigh, NC">
            <a:extLst>
              <a:ext uri="{FF2B5EF4-FFF2-40B4-BE49-F238E27FC236}">
                <a16:creationId xmlns:a16="http://schemas.microsoft.com/office/drawing/2014/main" id="{3AF31D7E-3EBD-4648-94EB-A062D1EBC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434D3524-DD79-C0A9-8111-5DCBCE1B356E}"/>
              </a:ext>
            </a:extLst>
          </p:cNvPr>
          <p:cNvSpPr txBox="1"/>
          <p:nvPr/>
        </p:nvSpPr>
        <p:spPr>
          <a:xfrm>
            <a:off x="260482" y="2413337"/>
            <a:ext cx="2701794" cy="22467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s-ES" dirty="0">
                <a:solidFill>
                  <a:schemeClr val="bg1"/>
                </a:solidFill>
                <a:latin typeface="Arial" panose="020B0604020202020204" pitchFamily="34" charset="0"/>
                <a:cs typeface="Times New Roman" panose="02020603050405020304" pitchFamily="18" charset="0"/>
              </a:rPr>
              <a:t>Es un proceso de registro en varios pasos que requiere que los usuarios ingresen algo más de información que simplemente una contraseña</a:t>
            </a:r>
            <a:r>
              <a:rPr lang="es-ES" sz="1600" dirty="0">
                <a:latin typeface="Arial" panose="020B0604020202020204" pitchFamily="34" charset="0"/>
                <a:cs typeface="Times New Roman" panose="02020603050405020304" pitchFamily="18" charset="0"/>
              </a:rPr>
              <a:t>. </a:t>
            </a:r>
          </a:p>
          <a:p>
            <a:pPr algn="just"/>
            <a:endParaRPr lang="es-ES" sz="1400" dirty="0">
              <a:latin typeface="Arial" panose="020B0604020202020204" pitchFamily="34" charset="0"/>
              <a:cs typeface="Times New Roman" panose="02020603050405020304" pitchFamily="18" charset="0"/>
            </a:endParaRPr>
          </a:p>
        </p:txBody>
      </p:sp>
      <p:sp>
        <p:nvSpPr>
          <p:cNvPr id="2" name="Título 1">
            <a:extLst>
              <a:ext uri="{FF2B5EF4-FFF2-40B4-BE49-F238E27FC236}">
                <a16:creationId xmlns:a16="http://schemas.microsoft.com/office/drawing/2014/main" id="{0A1CFBE5-C223-89A9-ABFA-ADBD126FD9A9}"/>
              </a:ext>
            </a:extLst>
          </p:cNvPr>
          <p:cNvSpPr>
            <a:spLocks noGrp="1"/>
          </p:cNvSpPr>
          <p:nvPr>
            <p:ph type="title"/>
          </p:nvPr>
        </p:nvSpPr>
        <p:spPr>
          <a:xfrm>
            <a:off x="536293" y="-95632"/>
            <a:ext cx="10703207" cy="784269"/>
          </a:xfrm>
        </p:spPr>
        <p:txBody>
          <a:bodyPr>
            <a:normAutofit/>
          </a:bodyPr>
          <a:lstStyle/>
          <a:p>
            <a:pPr algn="ctr"/>
            <a:r>
              <a:rPr lang="es-ES" sz="3800" b="1" dirty="0">
                <a:solidFill>
                  <a:schemeClr val="bg1"/>
                </a:solidFill>
                <a:latin typeface="Aptos Black" panose="020F0502020204030204" pitchFamily="34" charset="0"/>
              </a:rPr>
              <a:t>La autenticación multifactor (MFA)</a:t>
            </a:r>
            <a:endParaRPr lang="es-CO" sz="3800" b="1" dirty="0">
              <a:solidFill>
                <a:schemeClr val="bg1"/>
              </a:solidFill>
              <a:latin typeface="Aptos Black" panose="020F0502020204030204" pitchFamily="34" charset="0"/>
            </a:endParaRPr>
          </a:p>
        </p:txBody>
      </p:sp>
      <p:sp>
        <p:nvSpPr>
          <p:cNvPr id="4" name="CuadroTexto 3">
            <a:extLst>
              <a:ext uri="{FF2B5EF4-FFF2-40B4-BE49-F238E27FC236}">
                <a16:creationId xmlns:a16="http://schemas.microsoft.com/office/drawing/2014/main" id="{CCA4E793-B66C-D382-21CA-3A43E28F33F0}"/>
              </a:ext>
            </a:extLst>
          </p:cNvPr>
          <p:cNvSpPr txBox="1"/>
          <p:nvPr/>
        </p:nvSpPr>
        <p:spPr>
          <a:xfrm>
            <a:off x="9096375" y="2742267"/>
            <a:ext cx="3000375" cy="206210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lgn="just">
              <a:buFont typeface="Arial" panose="020B0604020202020204" pitchFamily="34" charset="0"/>
              <a:buChar char="•"/>
            </a:pPr>
            <a:r>
              <a:rPr lang="es-ES" sz="1600" b="1" dirty="0">
                <a:solidFill>
                  <a:schemeClr val="bg1"/>
                </a:solidFill>
                <a:latin typeface="Arial" panose="020B0604020202020204" pitchFamily="34" charset="0"/>
                <a:cs typeface="Arial" panose="020B0604020202020204" pitchFamily="34" charset="0"/>
              </a:rPr>
              <a:t>Reduce el riesgo de seguridad</a:t>
            </a:r>
          </a:p>
          <a:p>
            <a:pPr marL="285750" indent="-285750" algn="just">
              <a:buFont typeface="Arial" panose="020B0604020202020204" pitchFamily="34" charset="0"/>
              <a:buChar char="•"/>
            </a:pPr>
            <a:endParaRPr lang="es-ES" sz="1600" dirty="0">
              <a:solidFill>
                <a:schemeClr val="bg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dirty="0">
                <a:solidFill>
                  <a:schemeClr val="bg1"/>
                </a:solidFill>
                <a:latin typeface="Arial" panose="020B0604020202020204" pitchFamily="34" charset="0"/>
                <a:cs typeface="Arial" panose="020B0604020202020204" pitchFamily="34" charset="0"/>
              </a:rPr>
              <a:t>Permite iniciativas digitales</a:t>
            </a:r>
          </a:p>
          <a:p>
            <a:pPr marL="285750" indent="-285750" algn="just">
              <a:buFont typeface="Arial" panose="020B0604020202020204" pitchFamily="34" charset="0"/>
              <a:buChar char="•"/>
            </a:pPr>
            <a:endParaRPr lang="es-ES" sz="1600" dirty="0">
              <a:solidFill>
                <a:schemeClr val="bg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dirty="0">
                <a:solidFill>
                  <a:schemeClr val="bg1"/>
                </a:solidFill>
                <a:latin typeface="Arial" panose="020B0604020202020204" pitchFamily="34" charset="0"/>
                <a:cs typeface="Arial" panose="020B0604020202020204" pitchFamily="34" charset="0"/>
              </a:rPr>
              <a:t>Mejora la respuesta de seguridad</a:t>
            </a:r>
          </a:p>
        </p:txBody>
      </p:sp>
      <p:sp>
        <p:nvSpPr>
          <p:cNvPr id="3" name="CuadroTexto 2">
            <a:extLst>
              <a:ext uri="{FF2B5EF4-FFF2-40B4-BE49-F238E27FC236}">
                <a16:creationId xmlns:a16="http://schemas.microsoft.com/office/drawing/2014/main" id="{11246CD6-C154-4367-9975-98A129973A74}"/>
              </a:ext>
            </a:extLst>
          </p:cNvPr>
          <p:cNvSpPr txBox="1"/>
          <p:nvPr/>
        </p:nvSpPr>
        <p:spPr>
          <a:xfrm>
            <a:off x="9567862" y="2009775"/>
            <a:ext cx="2057400" cy="5232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2800" b="1" dirty="0">
                <a:solidFill>
                  <a:schemeClr val="bg1"/>
                </a:solidFill>
                <a:latin typeface="Arial" panose="020B0604020202020204" pitchFamily="34" charset="0"/>
                <a:cs typeface="Arial" panose="020B0604020202020204" pitchFamily="34" charset="0"/>
              </a:rPr>
              <a:t>Beneficios</a:t>
            </a:r>
            <a:endParaRPr lang="es-CO" sz="2800" b="1" dirty="0">
              <a:solidFill>
                <a:schemeClr val="bg1"/>
              </a:solidFill>
              <a:latin typeface="Arial" panose="020B0604020202020204" pitchFamily="34" charset="0"/>
              <a:cs typeface="Arial" panose="020B0604020202020204" pitchFamily="34" charset="0"/>
            </a:endParaRPr>
          </a:p>
        </p:txBody>
      </p:sp>
      <p:pic>
        <p:nvPicPr>
          <p:cNvPr id="2052" name="Picture 4" descr="The Importance of Multi-Factor Authentication (MFA)">
            <a:extLst>
              <a:ext uri="{FF2B5EF4-FFF2-40B4-BE49-F238E27FC236}">
                <a16:creationId xmlns:a16="http://schemas.microsoft.com/office/drawing/2014/main" id="{CB5D9D06-C04E-43A5-8D86-108FE610D4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660106"/>
            <a:ext cx="4743450" cy="204549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77735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5295D1-2F82-AC67-A464-E14CE0BA4CF1}"/>
              </a:ext>
            </a:extLst>
          </p:cNvPr>
          <p:cNvSpPr txBox="1">
            <a:spLocks/>
          </p:cNvSpPr>
          <p:nvPr/>
        </p:nvSpPr>
        <p:spPr>
          <a:xfrm>
            <a:off x="415703" y="266319"/>
            <a:ext cx="11515368" cy="49371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7200" b="1" dirty="0">
                <a:latin typeface="Aptos Black" panose="020F0502020204030204" pitchFamily="34" charset="0"/>
              </a:rPr>
              <a:t>¿Cómo funciona?</a:t>
            </a:r>
          </a:p>
        </p:txBody>
      </p:sp>
      <p:sp>
        <p:nvSpPr>
          <p:cNvPr id="5" name="CuadroTexto 4">
            <a:extLst>
              <a:ext uri="{FF2B5EF4-FFF2-40B4-BE49-F238E27FC236}">
                <a16:creationId xmlns:a16="http://schemas.microsoft.com/office/drawing/2014/main" id="{A9C2DECE-F519-96F0-9247-9DA9E4F01D39}"/>
              </a:ext>
            </a:extLst>
          </p:cNvPr>
          <p:cNvSpPr txBox="1"/>
          <p:nvPr/>
        </p:nvSpPr>
        <p:spPr>
          <a:xfrm>
            <a:off x="228600" y="4989951"/>
            <a:ext cx="4214811" cy="16004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s-ES" sz="1400" b="1" dirty="0">
                <a:latin typeface="Arial" panose="020B0604020202020204" pitchFamily="34" charset="0"/>
                <a:cs typeface="Arial" panose="020B0604020202020204" pitchFamily="34" charset="0"/>
              </a:rPr>
              <a:t>Pasos del proceso de multifactor: </a:t>
            </a:r>
          </a:p>
          <a:p>
            <a:pPr algn="ctr"/>
            <a:endParaRPr lang="es-ES" sz="1400" b="0" i="0" dirty="0">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b="1" dirty="0">
                <a:latin typeface="Arial" panose="020B0604020202020204" pitchFamily="34" charset="0"/>
                <a:cs typeface="Arial" panose="020B0604020202020204" pitchFamily="34" charset="0"/>
              </a:rPr>
              <a:t>Registro</a:t>
            </a:r>
          </a:p>
          <a:p>
            <a:pPr marL="285750" indent="-285750" algn="just">
              <a:buFont typeface="Arial" panose="020B0604020202020204" pitchFamily="34" charset="0"/>
              <a:buChar char="•"/>
            </a:pPr>
            <a:endParaRPr lang="es-ES" sz="1400" b="1" i="0" dirty="0">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b="1" i="0" dirty="0">
                <a:effectLst/>
                <a:latin typeface="Arial" panose="020B0604020202020204" pitchFamily="34" charset="0"/>
                <a:cs typeface="Arial" panose="020B0604020202020204" pitchFamily="34" charset="0"/>
              </a:rPr>
              <a:t>Autenticación</a:t>
            </a:r>
          </a:p>
          <a:p>
            <a:pPr marL="285750" indent="-285750" algn="just">
              <a:buFont typeface="Arial" panose="020B0604020202020204" pitchFamily="34" charset="0"/>
              <a:buChar char="•"/>
            </a:pPr>
            <a:endParaRPr lang="es-ES" sz="1400" b="1" i="0" dirty="0">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b="1" i="0" dirty="0">
                <a:effectLst/>
                <a:latin typeface="Arial" panose="020B0604020202020204" pitchFamily="34" charset="0"/>
                <a:cs typeface="Arial" panose="020B0604020202020204" pitchFamily="34" charset="0"/>
              </a:rPr>
              <a:t>Reacción</a:t>
            </a:r>
          </a:p>
        </p:txBody>
      </p:sp>
      <p:pic>
        <p:nvPicPr>
          <p:cNvPr id="3074" name="Picture 2" descr="MFA">
            <a:extLst>
              <a:ext uri="{FF2B5EF4-FFF2-40B4-BE49-F238E27FC236}">
                <a16:creationId xmlns:a16="http://schemas.microsoft.com/office/drawing/2014/main" id="{BE4FCAE0-65A7-4078-AD6F-D0826CCB7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242" y="1934724"/>
            <a:ext cx="7313158" cy="411365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0A4CB54-489B-4BCD-86C9-7F99F13966CC}"/>
              </a:ext>
            </a:extLst>
          </p:cNvPr>
          <p:cNvSpPr txBox="1"/>
          <p:nvPr/>
        </p:nvSpPr>
        <p:spPr>
          <a:xfrm>
            <a:off x="228600" y="1578031"/>
            <a:ext cx="4214811" cy="287966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just"/>
            <a:r>
              <a:rPr lang="es-ES" sz="1400" dirty="0">
                <a:latin typeface="Arial" panose="020B0604020202020204" pitchFamily="34" charset="0"/>
                <a:cs typeface="Times New Roman" panose="02020603050405020304" pitchFamily="18" charset="0"/>
              </a:rPr>
              <a:t>La autenticación multifactor (MFA) añade una capa adicional de seguridad al requerir más de un método de verificación de identidad, generalmente combinando:</a:t>
            </a:r>
          </a:p>
          <a:p>
            <a:pPr algn="just"/>
            <a:endParaRPr lang="es-ES" sz="1400" b="1"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ES" sz="1400" b="1" dirty="0">
                <a:latin typeface="Arial" panose="020B0604020202020204" pitchFamily="34" charset="0"/>
                <a:cs typeface="Times New Roman" panose="02020603050405020304" pitchFamily="18" charset="0"/>
              </a:rPr>
              <a:t>Lo que el usuario sabe (como una contraseña)</a:t>
            </a:r>
          </a:p>
          <a:p>
            <a:pPr marL="285750" indent="-285750" algn="just">
              <a:buFont typeface="Arial" panose="020B0604020202020204" pitchFamily="34" charset="0"/>
              <a:buChar char="•"/>
            </a:pPr>
            <a:endParaRPr lang="es-ES" sz="1400" b="1"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ES" sz="1400" b="1" dirty="0">
                <a:latin typeface="Arial" panose="020B0604020202020204" pitchFamily="34" charset="0"/>
                <a:cs typeface="Times New Roman" panose="02020603050405020304" pitchFamily="18" charset="0"/>
              </a:rPr>
              <a:t>Lo que el usuario tiene (como un teléfono o token de seguridad)</a:t>
            </a:r>
          </a:p>
          <a:p>
            <a:pPr marL="285750" indent="-285750" algn="just">
              <a:buFont typeface="Arial" panose="020B0604020202020204" pitchFamily="34" charset="0"/>
              <a:buChar char="•"/>
            </a:pPr>
            <a:endParaRPr lang="es-ES" sz="1400" b="1"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ES" sz="1400" b="1" dirty="0">
                <a:latin typeface="Arial" panose="020B0604020202020204" pitchFamily="34" charset="0"/>
                <a:cs typeface="Times New Roman" panose="02020603050405020304" pitchFamily="18" charset="0"/>
              </a:rPr>
              <a:t>Lo que el usuario es (como una huella dactilar o reconocimiento facial)</a:t>
            </a:r>
            <a:endParaRPr lang="es-ES" sz="1400" b="1" i="0" dirty="0">
              <a:solidFill>
                <a:srgbClr val="333333"/>
              </a:solidFill>
              <a:effectLst/>
              <a:latin typeface="AmazonEmber"/>
            </a:endParaRPr>
          </a:p>
        </p:txBody>
      </p:sp>
    </p:spTree>
    <p:extLst>
      <p:ext uri="{BB962C8B-B14F-4D97-AF65-F5344CB8AC3E}">
        <p14:creationId xmlns:p14="http://schemas.microsoft.com/office/powerpoint/2010/main" val="402461094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8B5F6A-F3C0-4585-BB00-74D7826DA468}"/>
              </a:ext>
            </a:extLst>
          </p:cNvPr>
          <p:cNvSpPr>
            <a:spLocks noGrp="1"/>
          </p:cNvSpPr>
          <p:nvPr>
            <p:ph type="title"/>
          </p:nvPr>
        </p:nvSpPr>
        <p:spPr>
          <a:xfrm>
            <a:off x="475488" y="0"/>
            <a:ext cx="10040112" cy="1325563"/>
          </a:xfrm>
        </p:spPr>
        <p:txBody>
          <a:bodyPr>
            <a:normAutofit/>
          </a:bodyPr>
          <a:lstStyle/>
          <a:p>
            <a:r>
              <a:rPr lang="es-MX" b="1" dirty="0">
                <a:latin typeface="Arial" panose="020B0604020202020204" pitchFamily="34" charset="0"/>
                <a:cs typeface="Arial" panose="020B0604020202020204" pitchFamily="34" charset="0"/>
              </a:rPr>
              <a:t>Identidad Digital Federada</a:t>
            </a:r>
            <a:endParaRPr lang="es-CO" b="1" dirty="0">
              <a:latin typeface="Arial" panose="020B0604020202020204" pitchFamily="34" charset="0"/>
              <a:cs typeface="Arial" panose="020B0604020202020204" pitchFamily="34" charset="0"/>
            </a:endParaRPr>
          </a:p>
        </p:txBody>
      </p:sp>
      <p:pic>
        <p:nvPicPr>
          <p:cNvPr id="1026" name="Picture 2" descr="Comprendiendo y seleccionando nuestra gestión de identidad y acceso en Cloud">
            <a:extLst>
              <a:ext uri="{FF2B5EF4-FFF2-40B4-BE49-F238E27FC236}">
                <a16:creationId xmlns:a16="http://schemas.microsoft.com/office/drawing/2014/main" id="{C04C8F89-C395-AE06-7BF5-70CB1E946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3" y="1658659"/>
            <a:ext cx="7171432" cy="332812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E7A3FEF-978C-075D-58C7-8C36D3118CC2}"/>
              </a:ext>
            </a:extLst>
          </p:cNvPr>
          <p:cNvSpPr txBox="1"/>
          <p:nvPr/>
        </p:nvSpPr>
        <p:spPr>
          <a:xfrm>
            <a:off x="7409175" y="1939792"/>
            <a:ext cx="4308239" cy="3046988"/>
          </a:xfrm>
          <a:prstGeom prst="rect">
            <a:avLst/>
          </a:prstGeom>
          <a:noFill/>
        </p:spPr>
        <p:txBody>
          <a:bodyPr wrap="square">
            <a:spAutoFit/>
          </a:bodyPr>
          <a:lstStyle/>
          <a:p>
            <a:pPr marL="342900" indent="-342900" algn="just">
              <a:buFont typeface="Arial" panose="020B0604020202020204" pitchFamily="34" charset="0"/>
              <a:buChar char="•"/>
            </a:pPr>
            <a:r>
              <a:rPr lang="es-ES" sz="2400" dirty="0">
                <a:solidFill>
                  <a:srgbClr val="202122"/>
                </a:solidFill>
                <a:latin typeface="Arial" panose="020B0604020202020204" pitchFamily="34" charset="0"/>
              </a:rPr>
              <a:t>S</a:t>
            </a:r>
            <a:r>
              <a:rPr lang="es-ES" sz="2400" b="0" i="0" dirty="0">
                <a:solidFill>
                  <a:srgbClr val="202122"/>
                </a:solidFill>
                <a:effectLst/>
                <a:latin typeface="Arial" panose="020B0604020202020204" pitchFamily="34" charset="0"/>
              </a:rPr>
              <a:t>oluciones para abordar la gestión de identidad en los sistemas de información</a:t>
            </a:r>
          </a:p>
          <a:p>
            <a:pPr marL="342900" indent="-342900">
              <a:buFont typeface="Arial" panose="020B0604020202020204" pitchFamily="34" charset="0"/>
              <a:buChar char="•"/>
            </a:pPr>
            <a:endParaRPr lang="es-ES" sz="2400" dirty="0">
              <a:solidFill>
                <a:srgbClr val="202122"/>
              </a:solidFill>
              <a:latin typeface="Arial" panose="020B0604020202020204" pitchFamily="34" charset="0"/>
            </a:endParaRPr>
          </a:p>
          <a:p>
            <a:pPr marL="342900" indent="-342900">
              <a:buFont typeface="Arial" panose="020B0604020202020204" pitchFamily="34" charset="0"/>
              <a:buChar char="•"/>
            </a:pPr>
            <a:endParaRPr lang="es-ES" sz="2400" dirty="0">
              <a:solidFill>
                <a:srgbClr val="202122"/>
              </a:solidFill>
              <a:latin typeface="Arial" panose="020B0604020202020204" pitchFamily="34" charset="0"/>
            </a:endParaRPr>
          </a:p>
          <a:p>
            <a:pPr marL="342900" indent="-342900" algn="just">
              <a:buFont typeface="Arial" panose="020B0604020202020204" pitchFamily="34" charset="0"/>
              <a:buChar char="•"/>
            </a:pPr>
            <a:r>
              <a:rPr lang="es-ES" sz="2400" dirty="0">
                <a:solidFill>
                  <a:srgbClr val="202122"/>
                </a:solidFill>
                <a:latin typeface="Arial" panose="020B0604020202020204" pitchFamily="34" charset="0"/>
              </a:rPr>
              <a:t>Múltiples formas de acceder a datos personales y empresariales</a:t>
            </a:r>
            <a:endParaRPr lang="es-CO" sz="2400" dirty="0"/>
          </a:p>
        </p:txBody>
      </p:sp>
    </p:spTree>
    <p:extLst>
      <p:ext uri="{BB962C8B-B14F-4D97-AF65-F5344CB8AC3E}">
        <p14:creationId xmlns:p14="http://schemas.microsoft.com/office/powerpoint/2010/main" val="2636334350"/>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F22A96-46D9-4EB8-88F3-7E4ED79F3A34}"/>
              </a:ext>
            </a:extLst>
          </p:cNvPr>
          <p:cNvSpPr>
            <a:spLocks noGrp="1"/>
          </p:cNvSpPr>
          <p:nvPr>
            <p:ph type="title"/>
          </p:nvPr>
        </p:nvSpPr>
        <p:spPr>
          <a:xfrm>
            <a:off x="-1" y="0"/>
            <a:ext cx="12192001" cy="1325563"/>
          </a:xfrm>
        </p:spPr>
        <p:txBody>
          <a:bodyPr/>
          <a:lstStyle/>
          <a:p>
            <a:r>
              <a:rPr lang="es-MX" b="1" dirty="0">
                <a:latin typeface="Arial" panose="020B0604020202020204" pitchFamily="34" charset="0"/>
                <a:cs typeface="Arial" panose="020B0604020202020204" pitchFamily="34" charset="0"/>
              </a:rPr>
              <a:t>Identidad digital para el Internet de las Cosas (</a:t>
            </a:r>
            <a:r>
              <a:rPr lang="es-MX" b="1" dirty="0" err="1">
                <a:latin typeface="Arial" panose="020B0604020202020204" pitchFamily="34" charset="0"/>
                <a:cs typeface="Arial" panose="020B0604020202020204" pitchFamily="34" charset="0"/>
              </a:rPr>
              <a:t>IoT</a:t>
            </a:r>
            <a:r>
              <a:rPr lang="es-MX" b="1" dirty="0">
                <a:latin typeface="Arial" panose="020B0604020202020204" pitchFamily="34" charset="0"/>
                <a:cs typeface="Arial" panose="020B0604020202020204" pitchFamily="34" charset="0"/>
              </a:rPr>
              <a:t>)</a:t>
            </a:r>
            <a:endParaRPr lang="es-CO" b="1"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8B47C6CA-5656-56AC-DFBB-A02F0056C632}"/>
              </a:ext>
            </a:extLst>
          </p:cNvPr>
          <p:cNvPicPr>
            <a:picLocks noChangeAspect="1"/>
          </p:cNvPicPr>
          <p:nvPr/>
        </p:nvPicPr>
        <p:blipFill>
          <a:blip r:embed="rId2"/>
          <a:stretch>
            <a:fillRect/>
          </a:stretch>
        </p:blipFill>
        <p:spPr>
          <a:xfrm>
            <a:off x="451499" y="1483567"/>
            <a:ext cx="6795620" cy="4979320"/>
          </a:xfrm>
          <a:prstGeom prst="rect">
            <a:avLst/>
          </a:prstGeom>
        </p:spPr>
      </p:pic>
      <p:sp>
        <p:nvSpPr>
          <p:cNvPr id="6" name="CuadroTexto 5">
            <a:extLst>
              <a:ext uri="{FF2B5EF4-FFF2-40B4-BE49-F238E27FC236}">
                <a16:creationId xmlns:a16="http://schemas.microsoft.com/office/drawing/2014/main" id="{6806185D-F23F-2DF8-A2CB-1351A1B4D40E}"/>
              </a:ext>
            </a:extLst>
          </p:cNvPr>
          <p:cNvSpPr txBox="1"/>
          <p:nvPr/>
        </p:nvSpPr>
        <p:spPr>
          <a:xfrm>
            <a:off x="7336023" y="1782395"/>
            <a:ext cx="4308239" cy="4278094"/>
          </a:xfrm>
          <a:prstGeom prst="rect">
            <a:avLst/>
          </a:prstGeom>
          <a:noFill/>
        </p:spPr>
        <p:txBody>
          <a:bodyPr wrap="square">
            <a:spAutoFit/>
          </a:bodyPr>
          <a:lstStyle/>
          <a:p>
            <a:pPr algn="ctr"/>
            <a:r>
              <a:rPr lang="es-ES" sz="4800" b="1" dirty="0">
                <a:solidFill>
                  <a:srgbClr val="002060"/>
                </a:solidFill>
                <a:latin typeface="Arial" panose="020B0604020202020204" pitchFamily="34" charset="0"/>
              </a:rPr>
              <a:t>Controlar:</a:t>
            </a:r>
          </a:p>
          <a:p>
            <a:pPr algn="ctr"/>
            <a:r>
              <a:rPr lang="es-ES" sz="3200" dirty="0">
                <a:solidFill>
                  <a:srgbClr val="202122"/>
                </a:solidFill>
                <a:latin typeface="Arial" panose="020B0604020202020204" pitchFamily="34" charset="0"/>
              </a:rPr>
              <a:t>Claves</a:t>
            </a:r>
          </a:p>
          <a:p>
            <a:pPr algn="ctr"/>
            <a:r>
              <a:rPr lang="es-ES" sz="3200" dirty="0">
                <a:solidFill>
                  <a:srgbClr val="202122"/>
                </a:solidFill>
                <a:latin typeface="Arial" panose="020B0604020202020204" pitchFamily="34" charset="0"/>
              </a:rPr>
              <a:t>Accesos</a:t>
            </a:r>
          </a:p>
          <a:p>
            <a:pPr algn="ctr"/>
            <a:r>
              <a:rPr lang="es-ES" sz="3200" dirty="0">
                <a:solidFill>
                  <a:srgbClr val="202122"/>
                </a:solidFill>
                <a:latin typeface="Arial" panose="020B0604020202020204" pitchFamily="34" charset="0"/>
              </a:rPr>
              <a:t>Credenciales</a:t>
            </a:r>
            <a:endParaRPr lang="es-CO" sz="3200" dirty="0">
              <a:solidFill>
                <a:srgbClr val="202122"/>
              </a:solidFill>
              <a:latin typeface="Arial" panose="020B0604020202020204" pitchFamily="34" charset="0"/>
            </a:endParaRPr>
          </a:p>
          <a:p>
            <a:pPr algn="ctr"/>
            <a:r>
              <a:rPr lang="es-CO" sz="3200" dirty="0">
                <a:solidFill>
                  <a:srgbClr val="202122"/>
                </a:solidFill>
                <a:latin typeface="Arial" panose="020B0604020202020204" pitchFamily="34" charset="0"/>
              </a:rPr>
              <a:t>Redes</a:t>
            </a:r>
          </a:p>
          <a:p>
            <a:pPr algn="ctr"/>
            <a:r>
              <a:rPr lang="es-CO" sz="3200" dirty="0">
                <a:solidFill>
                  <a:srgbClr val="202122"/>
                </a:solidFill>
                <a:latin typeface="Arial" panose="020B0604020202020204" pitchFamily="34" charset="0"/>
              </a:rPr>
              <a:t>Usuarios</a:t>
            </a:r>
          </a:p>
          <a:p>
            <a:pPr algn="ctr"/>
            <a:r>
              <a:rPr lang="es-CO" sz="3200" dirty="0">
                <a:solidFill>
                  <a:srgbClr val="202122"/>
                </a:solidFill>
                <a:latin typeface="Arial" panose="020B0604020202020204" pitchFamily="34" charset="0"/>
              </a:rPr>
              <a:t>Privilegios</a:t>
            </a:r>
          </a:p>
          <a:p>
            <a:pPr algn="ctr"/>
            <a:r>
              <a:rPr lang="es-CO" sz="3200" dirty="0">
                <a:solidFill>
                  <a:srgbClr val="202122"/>
                </a:solidFill>
                <a:latin typeface="Arial" panose="020B0604020202020204" pitchFamily="34" charset="0"/>
              </a:rPr>
              <a:t>Tiempos en la red</a:t>
            </a:r>
            <a:endParaRPr lang="es-ES" sz="3200" dirty="0">
              <a:solidFill>
                <a:srgbClr val="202122"/>
              </a:solidFill>
              <a:latin typeface="Arial" panose="020B0604020202020204" pitchFamily="34" charset="0"/>
            </a:endParaRPr>
          </a:p>
        </p:txBody>
      </p:sp>
    </p:spTree>
    <p:extLst>
      <p:ext uri="{BB962C8B-B14F-4D97-AF65-F5344CB8AC3E}">
        <p14:creationId xmlns:p14="http://schemas.microsoft.com/office/powerpoint/2010/main" val="1820148311"/>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4053383"/>
            <a:ext cx="12192000" cy="1066998"/>
          </a:xfrm>
          <a:prstGeom prst="rect">
            <a:avLst/>
          </a:prstGeom>
        </p:spPr>
        <p:txBody>
          <a:bodyPr/>
          <a:lstStyle/>
          <a:p>
            <a:r>
              <a:rPr lang="es-ES" sz="9800" dirty="0"/>
              <a:t>Gracias</a:t>
            </a:r>
            <a:endParaRPr lang="en-US" sz="9800" dirty="0"/>
          </a:p>
        </p:txBody>
      </p:sp>
    </p:spTree>
    <p:extLst>
      <p:ext uri="{BB962C8B-B14F-4D97-AF65-F5344CB8AC3E}">
        <p14:creationId xmlns:p14="http://schemas.microsoft.com/office/powerpoint/2010/main" val="306299526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Identidad Digital Web3 en una Sociedad Descentralizada (SBTs) - Juan  Merodio">
            <a:extLst>
              <a:ext uri="{FF2B5EF4-FFF2-40B4-BE49-F238E27FC236}">
                <a16:creationId xmlns:a16="http://schemas.microsoft.com/office/drawing/2014/main" id="{9F1140A1-9705-4605-A852-D4D2421C2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0"/>
            <a:ext cx="1310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BE63573-B47C-4BFE-B2C3-BC8ACBE94EF3}"/>
              </a:ext>
            </a:extLst>
          </p:cNvPr>
          <p:cNvSpPr txBox="1"/>
          <p:nvPr/>
        </p:nvSpPr>
        <p:spPr>
          <a:xfrm>
            <a:off x="-747252" y="228600"/>
            <a:ext cx="12415377" cy="1107996"/>
          </a:xfrm>
          <a:prstGeom prst="rect">
            <a:avLst/>
          </a:prstGeom>
          <a:noFill/>
        </p:spPr>
        <p:txBody>
          <a:bodyPr wrap="square" rtlCol="0">
            <a:spAutoFit/>
          </a:bodyPr>
          <a:lstStyle/>
          <a:p>
            <a:pPr algn="ctr"/>
            <a:r>
              <a:rPr lang="es-ES" sz="6600" b="1" dirty="0">
                <a:solidFill>
                  <a:schemeClr val="bg1"/>
                </a:solidFill>
              </a:rPr>
              <a:t>Identidad Digital  </a:t>
            </a:r>
            <a:endParaRPr lang="es-CO" sz="6600" b="1" dirty="0">
              <a:solidFill>
                <a:schemeClr val="bg1"/>
              </a:solidFill>
            </a:endParaRPr>
          </a:p>
        </p:txBody>
      </p:sp>
      <p:sp>
        <p:nvSpPr>
          <p:cNvPr id="7" name="CuadroTexto 6">
            <a:extLst>
              <a:ext uri="{FF2B5EF4-FFF2-40B4-BE49-F238E27FC236}">
                <a16:creationId xmlns:a16="http://schemas.microsoft.com/office/drawing/2014/main" id="{E30DB31E-E67B-4530-93F1-837AF8F9EAA3}"/>
              </a:ext>
            </a:extLst>
          </p:cNvPr>
          <p:cNvSpPr txBox="1"/>
          <p:nvPr/>
        </p:nvSpPr>
        <p:spPr>
          <a:xfrm>
            <a:off x="5000625" y="1392109"/>
            <a:ext cx="6572250" cy="830997"/>
          </a:xfrm>
          <a:prstGeom prst="rect">
            <a:avLst/>
          </a:prstGeom>
          <a:noFill/>
        </p:spPr>
        <p:txBody>
          <a:bodyPr wrap="square" rtlCol="0">
            <a:spAutoFit/>
          </a:bodyPr>
          <a:lstStyle/>
          <a:p>
            <a:pPr algn="just"/>
            <a:r>
              <a:rPr lang="es-ES" sz="2400" dirty="0">
                <a:solidFill>
                  <a:schemeClr val="bg1"/>
                </a:solidFill>
              </a:rPr>
              <a:t>Se refiere a la representación electrónica de una persona, entidad o cosa en el entorno digital.</a:t>
            </a:r>
            <a:endParaRPr lang="es-CO" sz="2400" dirty="0">
              <a:solidFill>
                <a:schemeClr val="bg1"/>
              </a:solidFill>
            </a:endParaRPr>
          </a:p>
        </p:txBody>
      </p:sp>
      <p:sp>
        <p:nvSpPr>
          <p:cNvPr id="8" name="CuadroTexto 7">
            <a:extLst>
              <a:ext uri="{FF2B5EF4-FFF2-40B4-BE49-F238E27FC236}">
                <a16:creationId xmlns:a16="http://schemas.microsoft.com/office/drawing/2014/main" id="{9841AE1C-89D4-41BA-A9EB-340FFA46AA3B}"/>
              </a:ext>
            </a:extLst>
          </p:cNvPr>
          <p:cNvSpPr txBox="1"/>
          <p:nvPr/>
        </p:nvSpPr>
        <p:spPr>
          <a:xfrm>
            <a:off x="8905875" y="4088800"/>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Información personal</a:t>
            </a:r>
            <a:endParaRPr lang="es-CO" dirty="0"/>
          </a:p>
        </p:txBody>
      </p:sp>
      <p:sp>
        <p:nvSpPr>
          <p:cNvPr id="10" name="CuadroTexto 9">
            <a:extLst>
              <a:ext uri="{FF2B5EF4-FFF2-40B4-BE49-F238E27FC236}">
                <a16:creationId xmlns:a16="http://schemas.microsoft.com/office/drawing/2014/main" id="{E063B991-68AE-4DA3-88D6-0571572D0E63}"/>
              </a:ext>
            </a:extLst>
          </p:cNvPr>
          <p:cNvSpPr txBox="1"/>
          <p:nvPr/>
        </p:nvSpPr>
        <p:spPr>
          <a:xfrm>
            <a:off x="5181600" y="6156602"/>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Datos de autenticación</a:t>
            </a:r>
            <a:endParaRPr lang="es-CO" dirty="0"/>
          </a:p>
        </p:txBody>
      </p:sp>
      <p:sp>
        <p:nvSpPr>
          <p:cNvPr id="11" name="CuadroTexto 10">
            <a:extLst>
              <a:ext uri="{FF2B5EF4-FFF2-40B4-BE49-F238E27FC236}">
                <a16:creationId xmlns:a16="http://schemas.microsoft.com/office/drawing/2014/main" id="{AA4877FF-34E0-4D34-8DC0-32667C1AD4B4}"/>
              </a:ext>
            </a:extLst>
          </p:cNvPr>
          <p:cNvSpPr txBox="1"/>
          <p:nvPr/>
        </p:nvSpPr>
        <p:spPr>
          <a:xfrm>
            <a:off x="5200650" y="5455205"/>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Actividades digitales</a:t>
            </a:r>
            <a:endParaRPr lang="es-CO" dirty="0"/>
          </a:p>
        </p:txBody>
      </p:sp>
      <p:sp>
        <p:nvSpPr>
          <p:cNvPr id="12" name="CuadroTexto 11">
            <a:extLst>
              <a:ext uri="{FF2B5EF4-FFF2-40B4-BE49-F238E27FC236}">
                <a16:creationId xmlns:a16="http://schemas.microsoft.com/office/drawing/2014/main" id="{FF92689A-DDDD-4C88-9C80-99D4D36FB8E7}"/>
              </a:ext>
            </a:extLst>
          </p:cNvPr>
          <p:cNvSpPr txBox="1"/>
          <p:nvPr/>
        </p:nvSpPr>
        <p:spPr>
          <a:xfrm>
            <a:off x="5191125" y="4791075"/>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Registros</a:t>
            </a:r>
            <a:endParaRPr lang="es-CO" dirty="0"/>
          </a:p>
        </p:txBody>
      </p:sp>
      <p:sp>
        <p:nvSpPr>
          <p:cNvPr id="15" name="CuadroTexto 14">
            <a:extLst>
              <a:ext uri="{FF2B5EF4-FFF2-40B4-BE49-F238E27FC236}">
                <a16:creationId xmlns:a16="http://schemas.microsoft.com/office/drawing/2014/main" id="{5F573346-E5D5-4040-9024-07FB1538CBB1}"/>
              </a:ext>
            </a:extLst>
          </p:cNvPr>
          <p:cNvSpPr txBox="1"/>
          <p:nvPr/>
        </p:nvSpPr>
        <p:spPr>
          <a:xfrm>
            <a:off x="8905875" y="4772441"/>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Biometría</a:t>
            </a:r>
            <a:endParaRPr lang="es-CO" dirty="0"/>
          </a:p>
        </p:txBody>
      </p:sp>
      <p:sp>
        <p:nvSpPr>
          <p:cNvPr id="16" name="CuadroTexto 15">
            <a:extLst>
              <a:ext uri="{FF2B5EF4-FFF2-40B4-BE49-F238E27FC236}">
                <a16:creationId xmlns:a16="http://schemas.microsoft.com/office/drawing/2014/main" id="{02CF0935-4663-465D-8C35-8CDCF9EC9A05}"/>
              </a:ext>
            </a:extLst>
          </p:cNvPr>
          <p:cNvSpPr txBox="1"/>
          <p:nvPr/>
        </p:nvSpPr>
        <p:spPr>
          <a:xfrm>
            <a:off x="8905875" y="5426095"/>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Certificación digitales</a:t>
            </a:r>
            <a:endParaRPr lang="es-CO" dirty="0"/>
          </a:p>
        </p:txBody>
      </p:sp>
      <p:sp>
        <p:nvSpPr>
          <p:cNvPr id="17" name="CuadroTexto 16">
            <a:extLst>
              <a:ext uri="{FF2B5EF4-FFF2-40B4-BE49-F238E27FC236}">
                <a16:creationId xmlns:a16="http://schemas.microsoft.com/office/drawing/2014/main" id="{CDC1FF37-20C3-42EC-8E75-E9D3711696A3}"/>
              </a:ext>
            </a:extLst>
          </p:cNvPr>
          <p:cNvSpPr txBox="1"/>
          <p:nvPr/>
        </p:nvSpPr>
        <p:spPr>
          <a:xfrm>
            <a:off x="8905875" y="6156602"/>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Redes sociales</a:t>
            </a:r>
            <a:endParaRPr lang="es-CO" dirty="0"/>
          </a:p>
        </p:txBody>
      </p:sp>
      <p:pic>
        <p:nvPicPr>
          <p:cNvPr id="18" name="Gráfico 17" descr="Identificación de empleado con relleno sólido">
            <a:extLst>
              <a:ext uri="{FF2B5EF4-FFF2-40B4-BE49-F238E27FC236}">
                <a16:creationId xmlns:a16="http://schemas.microsoft.com/office/drawing/2014/main" id="{32378042-80C8-45C0-87DB-DC4E1141C4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9600" y="4634895"/>
            <a:ext cx="619125" cy="619125"/>
          </a:xfrm>
          <a:prstGeom prst="rect">
            <a:avLst/>
          </a:prstGeom>
        </p:spPr>
      </p:pic>
      <p:pic>
        <p:nvPicPr>
          <p:cNvPr id="20" name="Gráfico 19" descr="Identificación de empleado con relleno sólido">
            <a:extLst>
              <a:ext uri="{FF2B5EF4-FFF2-40B4-BE49-F238E27FC236}">
                <a16:creationId xmlns:a16="http://schemas.microsoft.com/office/drawing/2014/main" id="{4BCA02C2-D32A-40EE-B48D-8F31F2DCA0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0074" y="3968196"/>
            <a:ext cx="619125" cy="619125"/>
          </a:xfrm>
          <a:prstGeom prst="rect">
            <a:avLst/>
          </a:prstGeom>
        </p:spPr>
      </p:pic>
      <p:pic>
        <p:nvPicPr>
          <p:cNvPr id="21" name="Gráfico 20" descr="Identificación de empleado con relleno sólido">
            <a:extLst>
              <a:ext uri="{FF2B5EF4-FFF2-40B4-BE49-F238E27FC236}">
                <a16:creationId xmlns:a16="http://schemas.microsoft.com/office/drawing/2014/main" id="{74CB75BD-E1A1-42EF-9163-E1949F76E3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05787" y="4647544"/>
            <a:ext cx="619125" cy="619125"/>
          </a:xfrm>
          <a:prstGeom prst="rect">
            <a:avLst/>
          </a:prstGeom>
        </p:spPr>
      </p:pic>
      <p:pic>
        <p:nvPicPr>
          <p:cNvPr id="22" name="Gráfico 21" descr="Identificación de empleado con relleno sólido">
            <a:extLst>
              <a:ext uri="{FF2B5EF4-FFF2-40B4-BE49-F238E27FC236}">
                <a16:creationId xmlns:a16="http://schemas.microsoft.com/office/drawing/2014/main" id="{2DA41EF5-3C40-484C-B40B-494A94DEF9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8649" y="5300989"/>
            <a:ext cx="619125" cy="619125"/>
          </a:xfrm>
          <a:prstGeom prst="rect">
            <a:avLst/>
          </a:prstGeom>
        </p:spPr>
      </p:pic>
      <p:pic>
        <p:nvPicPr>
          <p:cNvPr id="23" name="Gráfico 22" descr="Identificación de empleado con relleno sólido">
            <a:extLst>
              <a:ext uri="{FF2B5EF4-FFF2-40B4-BE49-F238E27FC236}">
                <a16:creationId xmlns:a16="http://schemas.microsoft.com/office/drawing/2014/main" id="{6B524AAF-855A-4D32-B62F-73D8E8EA02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2937" y="5966147"/>
            <a:ext cx="619125" cy="619125"/>
          </a:xfrm>
          <a:prstGeom prst="rect">
            <a:avLst/>
          </a:prstGeom>
        </p:spPr>
      </p:pic>
      <p:pic>
        <p:nvPicPr>
          <p:cNvPr id="24" name="Gráfico 23" descr="Identificación de empleado con relleno sólido">
            <a:extLst>
              <a:ext uri="{FF2B5EF4-FFF2-40B4-BE49-F238E27FC236}">
                <a16:creationId xmlns:a16="http://schemas.microsoft.com/office/drawing/2014/main" id="{9FC5B365-A4B1-4D0C-883E-DFBD826DAF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7" y="5300989"/>
            <a:ext cx="619125" cy="619125"/>
          </a:xfrm>
          <a:prstGeom prst="rect">
            <a:avLst/>
          </a:prstGeom>
        </p:spPr>
      </p:pic>
      <p:pic>
        <p:nvPicPr>
          <p:cNvPr id="25" name="Gráfico 24" descr="Identificación de empleado con relleno sólido">
            <a:extLst>
              <a:ext uri="{FF2B5EF4-FFF2-40B4-BE49-F238E27FC236}">
                <a16:creationId xmlns:a16="http://schemas.microsoft.com/office/drawing/2014/main" id="{00693B41-102F-4762-8A98-3EBEAD09C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9600" y="5987719"/>
            <a:ext cx="619125" cy="619125"/>
          </a:xfrm>
          <a:prstGeom prst="rect">
            <a:avLst/>
          </a:prstGeom>
        </p:spPr>
      </p:pic>
    </p:spTree>
    <p:extLst>
      <p:ext uri="{BB962C8B-B14F-4D97-AF65-F5344CB8AC3E}">
        <p14:creationId xmlns:p14="http://schemas.microsoft.com/office/powerpoint/2010/main" val="3164696909"/>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B6D0DF7-B6B2-47C4-B02D-A3A0D6510B34}"/>
              </a:ext>
            </a:extLst>
          </p:cNvPr>
          <p:cNvPicPr>
            <a:picLocks noChangeAspect="1"/>
          </p:cNvPicPr>
          <p:nvPr/>
        </p:nvPicPr>
        <p:blipFill>
          <a:blip r:embed="rId2"/>
          <a:stretch>
            <a:fillRect/>
          </a:stretch>
        </p:blipFill>
        <p:spPr>
          <a:xfrm>
            <a:off x="0" y="-23813"/>
            <a:ext cx="12192000" cy="6881813"/>
          </a:xfrm>
          <a:prstGeom prst="rect">
            <a:avLst/>
          </a:prstGeom>
        </p:spPr>
      </p:pic>
      <p:sp>
        <p:nvSpPr>
          <p:cNvPr id="8" name="CuadroTexto 7">
            <a:extLst>
              <a:ext uri="{FF2B5EF4-FFF2-40B4-BE49-F238E27FC236}">
                <a16:creationId xmlns:a16="http://schemas.microsoft.com/office/drawing/2014/main" id="{CFD24312-82C8-468E-8B3A-8E0963D5E9E2}"/>
              </a:ext>
            </a:extLst>
          </p:cNvPr>
          <p:cNvSpPr txBox="1"/>
          <p:nvPr/>
        </p:nvSpPr>
        <p:spPr>
          <a:xfrm>
            <a:off x="123825" y="-23813"/>
            <a:ext cx="11582400" cy="1107996"/>
          </a:xfrm>
          <a:prstGeom prst="rect">
            <a:avLst/>
          </a:prstGeom>
          <a:noFill/>
        </p:spPr>
        <p:txBody>
          <a:bodyPr wrap="square" rtlCol="0">
            <a:spAutoFit/>
          </a:bodyPr>
          <a:lstStyle/>
          <a:p>
            <a:pPr algn="ctr"/>
            <a:r>
              <a:rPr lang="es-ES" sz="6600" b="1" dirty="0">
                <a:solidFill>
                  <a:schemeClr val="bg1"/>
                </a:solidFill>
              </a:rPr>
              <a:t>Evolución de la identidad digital</a:t>
            </a:r>
            <a:endParaRPr lang="es-CO" sz="6600" b="1" dirty="0">
              <a:solidFill>
                <a:schemeClr val="bg1"/>
              </a:solidFill>
            </a:endParaRPr>
          </a:p>
        </p:txBody>
      </p:sp>
      <p:sp>
        <p:nvSpPr>
          <p:cNvPr id="9" name="CuadroTexto 8">
            <a:extLst>
              <a:ext uri="{FF2B5EF4-FFF2-40B4-BE49-F238E27FC236}">
                <a16:creationId xmlns:a16="http://schemas.microsoft.com/office/drawing/2014/main" id="{994344CB-5E2E-4DF6-BEA9-A85F5A5D0EE4}"/>
              </a:ext>
            </a:extLst>
          </p:cNvPr>
          <p:cNvSpPr txBox="1"/>
          <p:nvPr/>
        </p:nvSpPr>
        <p:spPr>
          <a:xfrm>
            <a:off x="809625" y="1508389"/>
            <a:ext cx="29337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s-ES" dirty="0"/>
              <a:t>Entorno estático</a:t>
            </a:r>
            <a:endParaRPr lang="es-CO" dirty="0"/>
          </a:p>
        </p:txBody>
      </p:sp>
      <p:sp>
        <p:nvSpPr>
          <p:cNvPr id="10" name="CuadroTexto 9">
            <a:extLst>
              <a:ext uri="{FF2B5EF4-FFF2-40B4-BE49-F238E27FC236}">
                <a16:creationId xmlns:a16="http://schemas.microsoft.com/office/drawing/2014/main" id="{0BA0FCB8-CF65-4124-89E8-85308EBB2DC2}"/>
              </a:ext>
            </a:extLst>
          </p:cNvPr>
          <p:cNvSpPr txBox="1"/>
          <p:nvPr/>
        </p:nvSpPr>
        <p:spPr>
          <a:xfrm>
            <a:off x="8181975" y="1549986"/>
            <a:ext cx="29337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s-ES" dirty="0"/>
              <a:t>Entorno dinámico</a:t>
            </a:r>
            <a:endParaRPr lang="es-CO" dirty="0"/>
          </a:p>
        </p:txBody>
      </p:sp>
      <p:sp>
        <p:nvSpPr>
          <p:cNvPr id="11" name="CuadroTexto 10">
            <a:extLst>
              <a:ext uri="{FF2B5EF4-FFF2-40B4-BE49-F238E27FC236}">
                <a16:creationId xmlns:a16="http://schemas.microsoft.com/office/drawing/2014/main" id="{3FC1C46D-75BA-4DE5-A720-7C6212BEAF3B}"/>
              </a:ext>
            </a:extLst>
          </p:cNvPr>
          <p:cNvSpPr txBox="1"/>
          <p:nvPr/>
        </p:nvSpPr>
        <p:spPr>
          <a:xfrm>
            <a:off x="600075" y="2274838"/>
            <a:ext cx="3352800" cy="230832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s-ES" dirty="0">
                <a:solidFill>
                  <a:schemeClr val="bg1"/>
                </a:solidFill>
              </a:rPr>
              <a:t>Datos básicos almacenados en servidores centralizados.</a:t>
            </a:r>
          </a:p>
          <a:p>
            <a:pPr marL="285750" indent="-285750">
              <a:buFont typeface="Arial" panose="020B0604020202020204" pitchFamily="34" charset="0"/>
              <a:buChar char="•"/>
            </a:pPr>
            <a:r>
              <a:rPr lang="es-ES" dirty="0">
                <a:solidFill>
                  <a:schemeClr val="bg1"/>
                </a:solidFill>
              </a:rPr>
              <a:t>Uso en correos electrónicos y sector financiero.</a:t>
            </a:r>
          </a:p>
          <a:p>
            <a:pPr marL="285750" indent="-285750">
              <a:buFont typeface="Arial" panose="020B0604020202020204" pitchFamily="34" charset="0"/>
              <a:buChar char="•"/>
            </a:pPr>
            <a:r>
              <a:rPr lang="es-CO" dirty="0">
                <a:solidFill>
                  <a:schemeClr val="bg1"/>
                </a:solidFill>
              </a:rPr>
              <a:t>Dependiente de terceros.</a:t>
            </a:r>
          </a:p>
          <a:p>
            <a:pPr marL="285750" indent="-285750">
              <a:buFont typeface="Arial" panose="020B0604020202020204" pitchFamily="34" charset="0"/>
              <a:buChar char="•"/>
            </a:pPr>
            <a:r>
              <a:rPr lang="es-CO" dirty="0">
                <a:solidFill>
                  <a:schemeClr val="bg1"/>
                </a:solidFill>
              </a:rPr>
              <a:t>Enfoque aislado.</a:t>
            </a:r>
          </a:p>
          <a:p>
            <a:pPr marL="285750" indent="-285750">
              <a:buFont typeface="Arial" panose="020B0604020202020204" pitchFamily="34" charset="0"/>
              <a:buChar char="•"/>
            </a:pPr>
            <a:r>
              <a:rPr lang="es-CO" dirty="0">
                <a:solidFill>
                  <a:schemeClr val="bg1"/>
                </a:solidFill>
              </a:rPr>
              <a:t>Verificación manual.</a:t>
            </a:r>
          </a:p>
          <a:p>
            <a:endParaRPr lang="es-CO" dirty="0">
              <a:solidFill>
                <a:schemeClr val="bg1"/>
              </a:solidFill>
            </a:endParaRPr>
          </a:p>
        </p:txBody>
      </p:sp>
      <p:sp>
        <p:nvSpPr>
          <p:cNvPr id="12" name="CuadroTexto 11">
            <a:extLst>
              <a:ext uri="{FF2B5EF4-FFF2-40B4-BE49-F238E27FC236}">
                <a16:creationId xmlns:a16="http://schemas.microsoft.com/office/drawing/2014/main" id="{034CE3B3-092C-4DB9-BDA9-777223169CA8}"/>
              </a:ext>
            </a:extLst>
          </p:cNvPr>
          <p:cNvSpPr txBox="1"/>
          <p:nvPr/>
        </p:nvSpPr>
        <p:spPr>
          <a:xfrm>
            <a:off x="8048625" y="2274838"/>
            <a:ext cx="3352800" cy="313932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s-ES" dirty="0">
                <a:solidFill>
                  <a:schemeClr val="bg1"/>
                </a:solidFill>
              </a:rPr>
              <a:t>Datos declarados de los usuarios, mas allá de la información básica.</a:t>
            </a:r>
          </a:p>
          <a:p>
            <a:pPr marL="285750" indent="-285750">
              <a:buFont typeface="Arial" panose="020B0604020202020204" pitchFamily="34" charset="0"/>
              <a:buChar char="•"/>
            </a:pPr>
            <a:r>
              <a:rPr lang="es-ES" dirty="0">
                <a:solidFill>
                  <a:schemeClr val="bg1"/>
                </a:solidFill>
              </a:rPr>
              <a:t>Comportamiento en la red (historial de búsquedas, compras realizadas, interacciones en redes sociales, entre otros).</a:t>
            </a:r>
          </a:p>
          <a:p>
            <a:pPr marL="285750" indent="-285750">
              <a:buFont typeface="Arial" panose="020B0604020202020204" pitchFamily="34" charset="0"/>
              <a:buChar char="•"/>
            </a:pPr>
            <a:r>
              <a:rPr lang="es-ES" dirty="0">
                <a:solidFill>
                  <a:schemeClr val="bg1"/>
                </a:solidFill>
              </a:rPr>
              <a:t>Garantías de seguridad y privacidad de la información.</a:t>
            </a:r>
            <a:endParaRPr lang="es-CO" dirty="0">
              <a:solidFill>
                <a:schemeClr val="bg1"/>
              </a:solidFill>
            </a:endParaRPr>
          </a:p>
          <a:p>
            <a:endParaRPr lang="es-CO" dirty="0">
              <a:solidFill>
                <a:schemeClr val="bg1"/>
              </a:solidFill>
            </a:endParaRPr>
          </a:p>
        </p:txBody>
      </p:sp>
      <p:sp>
        <p:nvSpPr>
          <p:cNvPr id="13" name="Flecha: curvada hacia arriba 12">
            <a:extLst>
              <a:ext uri="{FF2B5EF4-FFF2-40B4-BE49-F238E27FC236}">
                <a16:creationId xmlns:a16="http://schemas.microsoft.com/office/drawing/2014/main" id="{BA19105A-27D7-48F2-A1E8-296489138B4C}"/>
              </a:ext>
            </a:extLst>
          </p:cNvPr>
          <p:cNvSpPr/>
          <p:nvPr/>
        </p:nvSpPr>
        <p:spPr>
          <a:xfrm>
            <a:off x="3367088" y="5414158"/>
            <a:ext cx="4976812" cy="1443841"/>
          </a:xfrm>
          <a:prstGeom prst="curvedUpArrow">
            <a:avLst>
              <a:gd name="adj1" fmla="val 19952"/>
              <a:gd name="adj2" fmla="val 50000"/>
              <a:gd name="adj3" fmla="val 4389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solidFill>
                <a:schemeClr val="tx1"/>
              </a:solidFill>
            </a:endParaRPr>
          </a:p>
        </p:txBody>
      </p:sp>
      <p:pic>
        <p:nvPicPr>
          <p:cNvPr id="15" name="Gráfico 14" descr="Internet con relleno sólido">
            <a:extLst>
              <a:ext uri="{FF2B5EF4-FFF2-40B4-BE49-F238E27FC236}">
                <a16:creationId xmlns:a16="http://schemas.microsoft.com/office/drawing/2014/main" id="{6EC42FC6-7A25-4A84-AA63-553A3AA7D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9977" y="5738345"/>
            <a:ext cx="914400" cy="914400"/>
          </a:xfrm>
          <a:prstGeom prst="rect">
            <a:avLst/>
          </a:prstGeom>
        </p:spPr>
      </p:pic>
      <p:pic>
        <p:nvPicPr>
          <p:cNvPr id="17" name="Gráfico 16" descr="Informática en la nube con relleno sólido">
            <a:extLst>
              <a:ext uri="{FF2B5EF4-FFF2-40B4-BE49-F238E27FC236}">
                <a16:creationId xmlns:a16="http://schemas.microsoft.com/office/drawing/2014/main" id="{73E4625D-101D-4020-811F-DEA3EEC8D2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8537" y="5634770"/>
            <a:ext cx="914400" cy="914400"/>
          </a:xfrm>
          <a:prstGeom prst="rect">
            <a:avLst/>
          </a:prstGeom>
        </p:spPr>
      </p:pic>
      <p:pic>
        <p:nvPicPr>
          <p:cNvPr id="19" name="Gráfico 18" descr="Robot con relleno sólido">
            <a:extLst>
              <a:ext uri="{FF2B5EF4-FFF2-40B4-BE49-F238E27FC236}">
                <a16:creationId xmlns:a16="http://schemas.microsoft.com/office/drawing/2014/main" id="{6A88425B-4879-4DB3-8447-398344B603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94824" y="5663345"/>
            <a:ext cx="914400" cy="914400"/>
          </a:xfrm>
          <a:prstGeom prst="rect">
            <a:avLst/>
          </a:prstGeom>
        </p:spPr>
      </p:pic>
      <p:sp>
        <p:nvSpPr>
          <p:cNvPr id="20" name="CuadroTexto 19">
            <a:extLst>
              <a:ext uri="{FF2B5EF4-FFF2-40B4-BE49-F238E27FC236}">
                <a16:creationId xmlns:a16="http://schemas.microsoft.com/office/drawing/2014/main" id="{62F2D9C7-8CF0-4EDF-8C92-BEEB43434842}"/>
              </a:ext>
            </a:extLst>
          </p:cNvPr>
          <p:cNvSpPr txBox="1"/>
          <p:nvPr/>
        </p:nvSpPr>
        <p:spPr>
          <a:xfrm>
            <a:off x="8217394" y="6091970"/>
            <a:ext cx="2933700" cy="523220"/>
          </a:xfrm>
          <a:prstGeom prst="rect">
            <a:avLst/>
          </a:prstGeom>
          <a:solidFill>
            <a:srgbClr val="FF0000"/>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sz="2800" dirty="0"/>
              <a:t>Desafíos</a:t>
            </a:r>
            <a:endParaRPr lang="es-CO" sz="2800" dirty="0"/>
          </a:p>
        </p:txBody>
      </p:sp>
    </p:spTree>
    <p:extLst>
      <p:ext uri="{BB962C8B-B14F-4D97-AF65-F5344CB8AC3E}">
        <p14:creationId xmlns:p14="http://schemas.microsoft.com/office/powerpoint/2010/main" val="940589705"/>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03EF3F3-64A8-4D70-BD65-26B25CB85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D078429F-8DB6-49D5-88F0-832F055DB3A5}"/>
              </a:ext>
            </a:extLst>
          </p:cNvPr>
          <p:cNvSpPr txBox="1"/>
          <p:nvPr/>
        </p:nvSpPr>
        <p:spPr>
          <a:xfrm>
            <a:off x="304800" y="19050"/>
            <a:ext cx="11582400" cy="923330"/>
          </a:xfrm>
          <a:prstGeom prst="rect">
            <a:avLst/>
          </a:prstGeom>
          <a:noFill/>
        </p:spPr>
        <p:txBody>
          <a:bodyPr wrap="square" rtlCol="0">
            <a:spAutoFit/>
          </a:bodyPr>
          <a:lstStyle/>
          <a:p>
            <a:pPr algn="ctr"/>
            <a:r>
              <a:rPr lang="es-ES" sz="5400" b="1" dirty="0">
                <a:solidFill>
                  <a:schemeClr val="bg1"/>
                </a:solidFill>
              </a:rPr>
              <a:t>Privacidad y protección de información</a:t>
            </a:r>
            <a:endParaRPr lang="es-CO" sz="5400" b="1" dirty="0">
              <a:solidFill>
                <a:schemeClr val="bg1"/>
              </a:solidFill>
            </a:endParaRPr>
          </a:p>
        </p:txBody>
      </p:sp>
      <p:sp>
        <p:nvSpPr>
          <p:cNvPr id="6" name="CuadroTexto 5">
            <a:extLst>
              <a:ext uri="{FF2B5EF4-FFF2-40B4-BE49-F238E27FC236}">
                <a16:creationId xmlns:a16="http://schemas.microsoft.com/office/drawing/2014/main" id="{9AFD180D-E730-4B7B-8CE7-D5A9905D833D}"/>
              </a:ext>
            </a:extLst>
          </p:cNvPr>
          <p:cNvSpPr txBox="1"/>
          <p:nvPr/>
        </p:nvSpPr>
        <p:spPr>
          <a:xfrm>
            <a:off x="133349" y="2028826"/>
            <a:ext cx="3590926" cy="6463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dirty="0"/>
              <a:t>Centralización vs. Descentralización de identidades</a:t>
            </a:r>
            <a:endParaRPr lang="es-CO" dirty="0"/>
          </a:p>
        </p:txBody>
      </p:sp>
      <p:sp>
        <p:nvSpPr>
          <p:cNvPr id="10" name="CuadroTexto 9">
            <a:extLst>
              <a:ext uri="{FF2B5EF4-FFF2-40B4-BE49-F238E27FC236}">
                <a16:creationId xmlns:a16="http://schemas.microsoft.com/office/drawing/2014/main" id="{E30BB307-5FE0-4A59-A19B-A49ACA9D4385}"/>
              </a:ext>
            </a:extLst>
          </p:cNvPr>
          <p:cNvSpPr txBox="1"/>
          <p:nvPr/>
        </p:nvSpPr>
        <p:spPr>
          <a:xfrm>
            <a:off x="4300537" y="5800726"/>
            <a:ext cx="3590926" cy="6463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dirty="0"/>
              <a:t>Uso inadecuado de datos personales</a:t>
            </a:r>
          </a:p>
          <a:p>
            <a:pPr algn="ctr"/>
            <a:r>
              <a:rPr lang="es-ES" dirty="0"/>
              <a:t>(Usabilidad)</a:t>
            </a:r>
            <a:endParaRPr lang="es-CO" dirty="0"/>
          </a:p>
        </p:txBody>
      </p:sp>
      <p:sp>
        <p:nvSpPr>
          <p:cNvPr id="11" name="CuadroTexto 10">
            <a:extLst>
              <a:ext uri="{FF2B5EF4-FFF2-40B4-BE49-F238E27FC236}">
                <a16:creationId xmlns:a16="http://schemas.microsoft.com/office/drawing/2014/main" id="{C06CC2D3-D803-4815-921A-11CA1A33AE4A}"/>
              </a:ext>
            </a:extLst>
          </p:cNvPr>
          <p:cNvSpPr txBox="1"/>
          <p:nvPr/>
        </p:nvSpPr>
        <p:spPr>
          <a:xfrm>
            <a:off x="323848" y="5800726"/>
            <a:ext cx="3590926" cy="6463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dirty="0"/>
              <a:t>Fuga de datos y violaciones de privacidad</a:t>
            </a:r>
            <a:endParaRPr lang="es-CO" dirty="0"/>
          </a:p>
        </p:txBody>
      </p:sp>
      <p:sp>
        <p:nvSpPr>
          <p:cNvPr id="12" name="CuadroTexto 11">
            <a:extLst>
              <a:ext uri="{FF2B5EF4-FFF2-40B4-BE49-F238E27FC236}">
                <a16:creationId xmlns:a16="http://schemas.microsoft.com/office/drawing/2014/main" id="{B2C2FFE5-44AA-4999-8FC6-D86451D0E87E}"/>
              </a:ext>
            </a:extLst>
          </p:cNvPr>
          <p:cNvSpPr txBox="1"/>
          <p:nvPr/>
        </p:nvSpPr>
        <p:spPr>
          <a:xfrm>
            <a:off x="8277226" y="5800726"/>
            <a:ext cx="3590926" cy="6463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CO" dirty="0"/>
              <a:t>Cumplimiento de normativas globales</a:t>
            </a:r>
          </a:p>
        </p:txBody>
      </p:sp>
      <p:sp>
        <p:nvSpPr>
          <p:cNvPr id="7" name="Flecha: hacia abajo 6">
            <a:extLst>
              <a:ext uri="{FF2B5EF4-FFF2-40B4-BE49-F238E27FC236}">
                <a16:creationId xmlns:a16="http://schemas.microsoft.com/office/drawing/2014/main" id="{0351690C-E838-4A33-A538-52433C6BD134}"/>
              </a:ext>
            </a:extLst>
          </p:cNvPr>
          <p:cNvSpPr/>
          <p:nvPr/>
        </p:nvSpPr>
        <p:spPr>
          <a:xfrm>
            <a:off x="1600198" y="2905125"/>
            <a:ext cx="519113" cy="2609850"/>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59432329"/>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C1A636-D3A2-4FA3-ADBF-CF55EC8AD1BE}"/>
              </a:ext>
            </a:extLst>
          </p:cNvPr>
          <p:cNvSpPr>
            <a:spLocks noGrp="1"/>
          </p:cNvSpPr>
          <p:nvPr>
            <p:ph type="title"/>
          </p:nvPr>
        </p:nvSpPr>
        <p:spPr>
          <a:xfrm>
            <a:off x="336506" y="349195"/>
            <a:ext cx="7365647" cy="784269"/>
          </a:xfrm>
        </p:spPr>
        <p:txBody>
          <a:bodyPr>
            <a:normAutofit/>
          </a:bodyPr>
          <a:lstStyle/>
          <a:p>
            <a:r>
              <a:rPr lang="es-MX" b="1" dirty="0">
                <a:latin typeface="Aptos Black" panose="020F0502020204030204" pitchFamily="34" charset="0"/>
              </a:rPr>
              <a:t> Interoperabilidad</a:t>
            </a:r>
            <a:endParaRPr lang="es-CO" b="1" dirty="0">
              <a:latin typeface="Aptos Black" panose="020F0502020204030204" pitchFamily="34" charset="0"/>
            </a:endParaRPr>
          </a:p>
        </p:txBody>
      </p:sp>
      <p:sp>
        <p:nvSpPr>
          <p:cNvPr id="8" name="CuadroTexto 7">
            <a:extLst>
              <a:ext uri="{FF2B5EF4-FFF2-40B4-BE49-F238E27FC236}">
                <a16:creationId xmlns:a16="http://schemas.microsoft.com/office/drawing/2014/main" id="{A14DEBDE-4B36-85BC-539E-4147CE4E8732}"/>
              </a:ext>
            </a:extLst>
          </p:cNvPr>
          <p:cNvSpPr txBox="1"/>
          <p:nvPr/>
        </p:nvSpPr>
        <p:spPr>
          <a:xfrm>
            <a:off x="512219" y="1227695"/>
            <a:ext cx="10916133" cy="5847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s-MX" sz="1600" dirty="0">
                <a:latin typeface="Arial" panose="020B0604020202020204" pitchFamily="34" charset="0"/>
                <a:cs typeface="Times New Roman" panose="02020603050405020304" pitchFamily="18" charset="0"/>
              </a:rPr>
              <a:t>Es la capacidad de las aplicaciones y los sistemas para intercambiar datos de forma segura y automática, independientemente de los límites geográficos, políticos u organizativos.</a:t>
            </a:r>
            <a:endParaRPr lang="es-CO" sz="1600" dirty="0">
              <a:latin typeface="Arial" panose="020B060402020202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F72C9C84-2229-E263-CFF7-4A864B8D93E6}"/>
              </a:ext>
            </a:extLst>
          </p:cNvPr>
          <p:cNvPicPr>
            <a:picLocks noChangeAspect="1"/>
          </p:cNvPicPr>
          <p:nvPr/>
        </p:nvPicPr>
        <p:blipFill>
          <a:blip r:embed="rId2"/>
          <a:srcRect l="3955" t="23689" r="13804" b="7760"/>
          <a:stretch/>
        </p:blipFill>
        <p:spPr>
          <a:xfrm>
            <a:off x="203217" y="2469561"/>
            <a:ext cx="5655186" cy="3989211"/>
          </a:xfrm>
          <a:prstGeom prst="rect">
            <a:avLst/>
          </a:prstGeom>
        </p:spPr>
      </p:pic>
      <p:sp>
        <p:nvSpPr>
          <p:cNvPr id="18" name="CuadroTexto 17">
            <a:extLst>
              <a:ext uri="{FF2B5EF4-FFF2-40B4-BE49-F238E27FC236}">
                <a16:creationId xmlns:a16="http://schemas.microsoft.com/office/drawing/2014/main" id="{0374738D-D573-A38E-7949-924A3B98B567}"/>
              </a:ext>
            </a:extLst>
          </p:cNvPr>
          <p:cNvSpPr txBox="1"/>
          <p:nvPr/>
        </p:nvSpPr>
        <p:spPr>
          <a:xfrm>
            <a:off x="6096000" y="3216883"/>
            <a:ext cx="5590263" cy="20621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lgn="just">
              <a:buFont typeface="Arial" panose="020B0604020202020204" pitchFamily="34" charset="0"/>
              <a:buChar char="•"/>
            </a:pPr>
            <a:r>
              <a:rPr lang="es-ES" sz="1600" dirty="0">
                <a:latin typeface="Arial" panose="020B0604020202020204" pitchFamily="34" charset="0"/>
                <a:cs typeface="Arial" panose="020B0604020202020204" pitchFamily="34" charset="0"/>
              </a:rPr>
              <a:t>La falta de interoperabilidad entre plataformas dificulta la gestión unificada de identidades digitales en servicios online.</a:t>
            </a:r>
            <a:r>
              <a:rPr lang="it-IT" sz="1600" dirty="0">
                <a:latin typeface="Arial" panose="020B0604020202020204" pitchFamily="34" charset="0"/>
                <a:cs typeface="Arial" panose="020B0604020202020204" pitchFamily="34" charset="0"/>
              </a:rPr>
              <a:t> Baldoni, Barulli, &amp; Di Carlo (2019).</a:t>
            </a:r>
            <a:endParaRPr lang="es-E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dirty="0">
                <a:latin typeface="Arial" panose="020B0604020202020204" pitchFamily="34" charset="0"/>
                <a:cs typeface="Arial" panose="020B0604020202020204" pitchFamily="34" charset="0"/>
              </a:rPr>
              <a:t>Las soluciones de identidad </a:t>
            </a:r>
            <a:r>
              <a:rPr lang="es-ES" sz="1600" dirty="0" err="1">
                <a:latin typeface="Arial" panose="020B0604020202020204" pitchFamily="34" charset="0"/>
                <a:cs typeface="Arial" panose="020B0604020202020204" pitchFamily="34" charset="0"/>
              </a:rPr>
              <a:t>autosoberana</a:t>
            </a:r>
            <a:r>
              <a:rPr lang="es-ES" sz="1600" dirty="0">
                <a:latin typeface="Arial" panose="020B0604020202020204" pitchFamily="34" charset="0"/>
                <a:cs typeface="Arial" panose="020B0604020202020204" pitchFamily="34" charset="0"/>
              </a:rPr>
              <a:t> (SSI), basadas en </a:t>
            </a:r>
            <a:r>
              <a:rPr lang="es-ES" sz="1600" dirty="0" err="1">
                <a:latin typeface="Arial" panose="020B0604020202020204" pitchFamily="34" charset="0"/>
                <a:cs typeface="Arial" panose="020B0604020202020204" pitchFamily="34" charset="0"/>
              </a:rPr>
              <a:t>blockchain</a:t>
            </a:r>
            <a:r>
              <a:rPr lang="es-ES" sz="1600" dirty="0">
                <a:latin typeface="Arial" panose="020B0604020202020204" pitchFamily="34" charset="0"/>
                <a:cs typeface="Arial" panose="020B0604020202020204" pitchFamily="34" charset="0"/>
              </a:rPr>
              <a:t>, ofrecen una alternativa para resolver este problema y permitir una gestión autónoma y segura de las identidades.</a:t>
            </a:r>
            <a:r>
              <a:rPr lang="es-CO" sz="1600" dirty="0">
                <a:latin typeface="Arial" panose="020B0604020202020204" pitchFamily="34" charset="0"/>
                <a:cs typeface="Arial" panose="020B0604020202020204" pitchFamily="34" charset="0"/>
              </a:rPr>
              <a:t> Zhu et al. (2020).</a:t>
            </a:r>
          </a:p>
        </p:txBody>
      </p:sp>
    </p:spTree>
    <p:extLst>
      <p:ext uri="{BB962C8B-B14F-4D97-AF65-F5344CB8AC3E}">
        <p14:creationId xmlns:p14="http://schemas.microsoft.com/office/powerpoint/2010/main" val="2843845945"/>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1575A2-32DE-424C-A701-5330758742F2}"/>
              </a:ext>
            </a:extLst>
          </p:cNvPr>
          <p:cNvSpPr>
            <a:spLocks noGrp="1"/>
          </p:cNvSpPr>
          <p:nvPr>
            <p:ph type="title"/>
          </p:nvPr>
        </p:nvSpPr>
        <p:spPr>
          <a:xfrm>
            <a:off x="246900" y="279280"/>
            <a:ext cx="7581298" cy="690939"/>
          </a:xfrm>
        </p:spPr>
        <p:txBody>
          <a:bodyPr>
            <a:normAutofit fontScale="90000"/>
          </a:bodyPr>
          <a:lstStyle/>
          <a:p>
            <a:r>
              <a:rPr lang="es-MX" b="1" dirty="0">
                <a:latin typeface="Aptos Black" panose="020F0502020204030204" pitchFamily="34" charset="0"/>
              </a:rPr>
              <a:t>Seguridad y fraude</a:t>
            </a:r>
            <a:endParaRPr lang="es-CO" b="1" dirty="0">
              <a:latin typeface="Aptos Black" panose="020F0502020204030204" pitchFamily="34" charset="0"/>
            </a:endParaRPr>
          </a:p>
        </p:txBody>
      </p:sp>
      <p:sp>
        <p:nvSpPr>
          <p:cNvPr id="3" name="Marcador de contenido 2">
            <a:extLst>
              <a:ext uri="{FF2B5EF4-FFF2-40B4-BE49-F238E27FC236}">
                <a16:creationId xmlns:a16="http://schemas.microsoft.com/office/drawing/2014/main" id="{D4A48BB2-44AA-4BDC-AE5E-47FB5B869CC6}"/>
              </a:ext>
            </a:extLst>
          </p:cNvPr>
          <p:cNvSpPr>
            <a:spLocks noGrp="1"/>
          </p:cNvSpPr>
          <p:nvPr>
            <p:ph idx="1"/>
          </p:nvPr>
        </p:nvSpPr>
        <p:spPr>
          <a:xfrm>
            <a:off x="139107" y="5378204"/>
            <a:ext cx="5713259" cy="1165866"/>
          </a:xfrm>
        </p:spPr>
        <p:style>
          <a:lnRef idx="0">
            <a:schemeClr val="accent2"/>
          </a:lnRef>
          <a:fillRef idx="3">
            <a:schemeClr val="accent2"/>
          </a:fillRef>
          <a:effectRef idx="3">
            <a:schemeClr val="accent2"/>
          </a:effectRef>
          <a:fontRef idx="minor">
            <a:schemeClr val="lt1"/>
          </a:fontRef>
        </p:style>
        <p:txBody>
          <a:bodyPr>
            <a:noAutofit/>
          </a:bodyPr>
          <a:lstStyle/>
          <a:p>
            <a:pPr indent="0" algn="just">
              <a:spcAft>
                <a:spcPts val="800"/>
              </a:spcAft>
              <a:buNone/>
            </a:pPr>
            <a:r>
              <a:rPr lang="es-CO" sz="1400" dirty="0">
                <a:latin typeface="Arial" panose="020B0604020202020204" pitchFamily="34" charset="0"/>
                <a:cs typeface="Times New Roman" panose="02020603050405020304" pitchFamily="18" charset="0"/>
              </a:rPr>
              <a:t>La centralización de los sistemas de identidad digital los hace vulnerables a ataques cibernéticos, como phishing, suplantación de identidad y malware. Los atacantes buscan explotar debilidades en la infraestructura de seguridad para acceder a información personal,. (Morgan, 2020).</a:t>
            </a:r>
          </a:p>
        </p:txBody>
      </p:sp>
      <p:pic>
        <p:nvPicPr>
          <p:cNvPr id="5" name="Imagen 4">
            <a:extLst>
              <a:ext uri="{FF2B5EF4-FFF2-40B4-BE49-F238E27FC236}">
                <a16:creationId xmlns:a16="http://schemas.microsoft.com/office/drawing/2014/main" id="{E3924090-63C6-FA42-96DB-0733544825D7}"/>
              </a:ext>
            </a:extLst>
          </p:cNvPr>
          <p:cNvPicPr>
            <a:picLocks noChangeAspect="1"/>
          </p:cNvPicPr>
          <p:nvPr/>
        </p:nvPicPr>
        <p:blipFill>
          <a:blip r:embed="rId2"/>
          <a:stretch>
            <a:fillRect/>
          </a:stretch>
        </p:blipFill>
        <p:spPr>
          <a:xfrm>
            <a:off x="809625" y="1007275"/>
            <a:ext cx="4136343" cy="2326692"/>
          </a:xfrm>
          <a:prstGeom prst="roundRect">
            <a:avLst/>
          </a:prstGeom>
        </p:spPr>
      </p:pic>
      <p:sp>
        <p:nvSpPr>
          <p:cNvPr id="7" name="CuadroTexto 6">
            <a:extLst>
              <a:ext uri="{FF2B5EF4-FFF2-40B4-BE49-F238E27FC236}">
                <a16:creationId xmlns:a16="http://schemas.microsoft.com/office/drawing/2014/main" id="{150CA1C2-51F9-07CC-A07C-CADDAD4E1B3F}"/>
              </a:ext>
            </a:extLst>
          </p:cNvPr>
          <p:cNvSpPr txBox="1"/>
          <p:nvPr/>
        </p:nvSpPr>
        <p:spPr>
          <a:xfrm>
            <a:off x="6383318" y="2421547"/>
            <a:ext cx="5183954" cy="138499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indent="0" algn="just">
              <a:spcAft>
                <a:spcPts val="800"/>
              </a:spcAft>
              <a:buNone/>
            </a:pPr>
            <a:r>
              <a:rPr lang="es-CO" sz="1400" dirty="0">
                <a:latin typeface="Arial" panose="020B0604020202020204" pitchFamily="34" charset="0"/>
                <a:cs typeface="Times New Roman" panose="02020603050405020304" pitchFamily="18" charset="0"/>
              </a:rPr>
              <a:t>A medida que aumentan los ataques, las organizaciones han recurrido a la implementación de sistemas de autenticación multifactor (MFA) y tecnologías de cifrado avanzadas. El </a:t>
            </a:r>
            <a:r>
              <a:rPr lang="es-CO" sz="1400" dirty="0" err="1">
                <a:latin typeface="Arial" panose="020B0604020202020204" pitchFamily="34" charset="0"/>
                <a:cs typeface="Times New Roman" panose="02020603050405020304" pitchFamily="18" charset="0"/>
              </a:rPr>
              <a:t>Blockchain</a:t>
            </a:r>
            <a:r>
              <a:rPr lang="es-CO" sz="1400" dirty="0">
                <a:latin typeface="Arial" panose="020B0604020202020204" pitchFamily="34" charset="0"/>
                <a:cs typeface="Times New Roman" panose="02020603050405020304" pitchFamily="18" charset="0"/>
              </a:rPr>
              <a:t>, por su parte, ofrece una solución innovadora mediante la descentralización de la gestión de la identidad (Zyskind et al., 2015).</a:t>
            </a:r>
          </a:p>
        </p:txBody>
      </p:sp>
      <p:pic>
        <p:nvPicPr>
          <p:cNvPr id="8" name="Imagen 7">
            <a:extLst>
              <a:ext uri="{FF2B5EF4-FFF2-40B4-BE49-F238E27FC236}">
                <a16:creationId xmlns:a16="http://schemas.microsoft.com/office/drawing/2014/main" id="{BA723DA9-C9AE-AEEE-8562-D778CDB374AC}"/>
              </a:ext>
            </a:extLst>
          </p:cNvPr>
          <p:cNvPicPr>
            <a:picLocks noChangeAspect="1"/>
          </p:cNvPicPr>
          <p:nvPr/>
        </p:nvPicPr>
        <p:blipFill>
          <a:blip r:embed="rId3"/>
          <a:stretch>
            <a:fillRect/>
          </a:stretch>
        </p:blipFill>
        <p:spPr>
          <a:xfrm>
            <a:off x="6829425" y="4017687"/>
            <a:ext cx="4552950" cy="2561033"/>
          </a:xfrm>
          <a:prstGeom prst="roundRect">
            <a:avLst/>
          </a:prstGeom>
        </p:spPr>
      </p:pic>
      <p:sp>
        <p:nvSpPr>
          <p:cNvPr id="10" name="CuadroTexto 9">
            <a:extLst>
              <a:ext uri="{FF2B5EF4-FFF2-40B4-BE49-F238E27FC236}">
                <a16:creationId xmlns:a16="http://schemas.microsoft.com/office/drawing/2014/main" id="{D519673B-11F3-9AEA-4DE3-392A8D023D1E}"/>
              </a:ext>
            </a:extLst>
          </p:cNvPr>
          <p:cNvSpPr txBox="1"/>
          <p:nvPr/>
        </p:nvSpPr>
        <p:spPr>
          <a:xfrm>
            <a:off x="262059" y="3559103"/>
            <a:ext cx="5467357" cy="1600438"/>
          </a:xfrm>
          <a:prstGeom prst="rect">
            <a:avLst/>
          </a:prstGeom>
          <a:noFill/>
        </p:spPr>
        <p:txBody>
          <a:bodyPr wrap="square">
            <a:spAutoFit/>
          </a:bodyPr>
          <a:lstStyle/>
          <a:p>
            <a:r>
              <a:rPr lang="es-ES" sz="1400" b="1" dirty="0">
                <a:latin typeface="Arial" panose="020B0604020202020204" pitchFamily="34" charset="0"/>
                <a:cs typeface="Arial" panose="020B0604020202020204" pitchFamily="34" charset="0"/>
              </a:rPr>
              <a:t>¿Qué es la seguridad?</a:t>
            </a:r>
            <a:endParaRPr lang="es-ES" sz="1400" dirty="0">
              <a:latin typeface="Arial" panose="020B0604020202020204" pitchFamily="34" charset="0"/>
              <a:cs typeface="Arial" panose="020B0604020202020204" pitchFamily="34" charset="0"/>
            </a:endParaRPr>
          </a:p>
          <a:p>
            <a:r>
              <a:rPr lang="es-ES" sz="1400" dirty="0">
                <a:latin typeface="Arial" panose="020B0604020202020204" pitchFamily="34" charset="0"/>
                <a:cs typeface="Arial" panose="020B0604020202020204" pitchFamily="34" charset="0"/>
              </a:rPr>
              <a:t>La seguridad es la protección de los sistemas de información contra:</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El acceso no autorizado.</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La modificación de la información durante su almacenamiento, procesamiento o tránsito.</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La denegación de servicio a usuarios autorizados.</a:t>
            </a:r>
          </a:p>
        </p:txBody>
      </p:sp>
      <p:sp>
        <p:nvSpPr>
          <p:cNvPr id="14" name="CuadroTexto 13">
            <a:extLst>
              <a:ext uri="{FF2B5EF4-FFF2-40B4-BE49-F238E27FC236}">
                <a16:creationId xmlns:a16="http://schemas.microsoft.com/office/drawing/2014/main" id="{534CC307-51B2-2296-3818-EF77035D89BC}"/>
              </a:ext>
            </a:extLst>
          </p:cNvPr>
          <p:cNvSpPr txBox="1"/>
          <p:nvPr/>
        </p:nvSpPr>
        <p:spPr>
          <a:xfrm>
            <a:off x="6383318" y="970219"/>
            <a:ext cx="5183954" cy="1169551"/>
          </a:xfrm>
          <a:prstGeom prst="rect">
            <a:avLst/>
          </a:prstGeom>
          <a:noFill/>
        </p:spPr>
        <p:txBody>
          <a:bodyPr wrap="square">
            <a:spAutoFit/>
          </a:bodyPr>
          <a:lstStyle/>
          <a:p>
            <a:pPr algn="ctr"/>
            <a:r>
              <a:rPr lang="es-MX" sz="1400" b="1" dirty="0">
                <a:latin typeface="Arial" panose="020B0604020202020204" pitchFamily="34" charset="0"/>
                <a:cs typeface="Times New Roman" panose="02020603050405020304" pitchFamily="18" charset="0"/>
              </a:rPr>
              <a:t>¿Qué es el fraude?</a:t>
            </a:r>
          </a:p>
          <a:p>
            <a:endParaRPr lang="es-MX" sz="1400" dirty="0">
              <a:latin typeface="Arial" panose="020B0604020202020204" pitchFamily="34" charset="0"/>
              <a:cs typeface="Times New Roman" panose="02020603050405020304" pitchFamily="18" charset="0"/>
            </a:endParaRPr>
          </a:p>
          <a:p>
            <a:pPr algn="just"/>
            <a:r>
              <a:rPr lang="es-MX" sz="1400" dirty="0">
                <a:latin typeface="Arial" panose="020B0604020202020204" pitchFamily="34" charset="0"/>
                <a:cs typeface="Times New Roman" panose="02020603050405020304" pitchFamily="18" charset="0"/>
              </a:rPr>
              <a:t>Se engaña al usuario para obtener su información confidencial suplantando la identidad de un organismo o página web de Internet.</a:t>
            </a:r>
            <a:endParaRPr lang="es-CO" sz="1400" dirty="0">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14658623"/>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7FDD1E-C6ED-63FA-3187-5E533753302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1F2947F-7CA1-074D-6F7E-D82D42938D62}"/>
              </a:ext>
            </a:extLst>
          </p:cNvPr>
          <p:cNvSpPr>
            <a:spLocks noGrp="1"/>
          </p:cNvSpPr>
          <p:nvPr>
            <p:ph type="title"/>
          </p:nvPr>
        </p:nvSpPr>
        <p:spPr>
          <a:xfrm>
            <a:off x="410261" y="423045"/>
            <a:ext cx="10703207" cy="784269"/>
          </a:xfrm>
        </p:spPr>
        <p:txBody>
          <a:bodyPr>
            <a:normAutofit/>
          </a:bodyPr>
          <a:lstStyle/>
          <a:p>
            <a:r>
              <a:rPr lang="es-MX" sz="3800" b="1" dirty="0">
                <a:solidFill>
                  <a:schemeClr val="bg1"/>
                </a:solidFill>
                <a:latin typeface="Aptos Black" panose="020F0502020204030204" pitchFamily="34" charset="0"/>
              </a:rPr>
              <a:t>Interoperabilidad- Seguridad - Fraude</a:t>
            </a:r>
            <a:endParaRPr lang="es-CO" sz="3800" b="1" dirty="0">
              <a:solidFill>
                <a:schemeClr val="bg1"/>
              </a:solidFill>
              <a:latin typeface="Aptos Black" panose="020F0502020204030204" pitchFamily="34" charset="0"/>
            </a:endParaRPr>
          </a:p>
        </p:txBody>
      </p:sp>
      <p:pic>
        <p:nvPicPr>
          <p:cNvPr id="3" name="Imagen 2">
            <a:extLst>
              <a:ext uri="{FF2B5EF4-FFF2-40B4-BE49-F238E27FC236}">
                <a16:creationId xmlns:a16="http://schemas.microsoft.com/office/drawing/2014/main" id="{7594B2C2-DB10-2645-9D0F-E3E6A12737C6}"/>
              </a:ext>
            </a:extLst>
          </p:cNvPr>
          <p:cNvPicPr>
            <a:picLocks noChangeAspect="1"/>
          </p:cNvPicPr>
          <p:nvPr/>
        </p:nvPicPr>
        <p:blipFill>
          <a:blip r:embed="rId2"/>
          <a:srcRect r="26217" b="5391"/>
          <a:stretch/>
        </p:blipFill>
        <p:spPr>
          <a:xfrm>
            <a:off x="1333500" y="4204342"/>
            <a:ext cx="3815783" cy="2531105"/>
          </a:xfrm>
          <a:prstGeom prst="round2SameRect">
            <a:avLst/>
          </a:prstGeom>
        </p:spPr>
      </p:pic>
      <p:sp>
        <p:nvSpPr>
          <p:cNvPr id="9" name="CuadroTexto 8">
            <a:extLst>
              <a:ext uri="{FF2B5EF4-FFF2-40B4-BE49-F238E27FC236}">
                <a16:creationId xmlns:a16="http://schemas.microsoft.com/office/drawing/2014/main" id="{D293D3B7-0AD8-C1F0-068F-3EB5EE107547}"/>
              </a:ext>
            </a:extLst>
          </p:cNvPr>
          <p:cNvSpPr txBox="1"/>
          <p:nvPr/>
        </p:nvSpPr>
        <p:spPr>
          <a:xfrm>
            <a:off x="4191000" y="1764804"/>
            <a:ext cx="3141730" cy="22313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s-MX" sz="1400" b="1" dirty="0">
                <a:latin typeface="Arial" panose="020B0604020202020204" pitchFamily="34" charset="0"/>
                <a:cs typeface="Times New Roman" panose="02020603050405020304" pitchFamily="18" charset="0"/>
              </a:rPr>
              <a:t>MEDIDAS SEGURIDAD</a:t>
            </a:r>
          </a:p>
          <a:p>
            <a:pPr algn="just"/>
            <a:endParaRPr lang="es-MX" sz="1400"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Factor de doble autenticación</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Factor de Múltiple autenticación</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Toquen</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Códigos texto o correo</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Alertas o Notificaciones</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Bloqueos</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Cambios de contraseña</a:t>
            </a:r>
          </a:p>
          <a:p>
            <a:pPr algn="just"/>
            <a:endParaRPr lang="es-CO" sz="1300" dirty="0">
              <a:latin typeface="Arial" panose="020B060402020202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F12E38C5-32CB-1009-8160-1BB2F114C672}"/>
              </a:ext>
            </a:extLst>
          </p:cNvPr>
          <p:cNvSpPr txBox="1"/>
          <p:nvPr/>
        </p:nvSpPr>
        <p:spPr>
          <a:xfrm>
            <a:off x="396906" y="1764804"/>
            <a:ext cx="3418876" cy="22313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s-MX" sz="1400" b="1" dirty="0">
                <a:latin typeface="Arial" panose="020B0604020202020204" pitchFamily="34" charset="0"/>
                <a:cs typeface="Times New Roman" panose="02020603050405020304" pitchFamily="18" charset="0"/>
              </a:rPr>
              <a:t>ESTANDARES INTEROPERABILIDAD</a:t>
            </a:r>
          </a:p>
          <a:p>
            <a:pPr algn="just"/>
            <a:endParaRPr lang="es-MX" sz="1400"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Establecer canales de comunicación</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Colaboración entre partes</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Estandarizar procesos y procedimientos</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Compatibilidad e inversión de sistemas</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Trabajos en conjunto</a:t>
            </a:r>
          </a:p>
          <a:p>
            <a:pPr algn="just"/>
            <a:endParaRPr lang="es-CO" sz="1300" dirty="0">
              <a:latin typeface="Arial" panose="020B0604020202020204" pitchFamily="34" charset="0"/>
              <a:cs typeface="Times New Roman" panose="02020603050405020304" pitchFamily="18" charset="0"/>
            </a:endParaRPr>
          </a:p>
        </p:txBody>
      </p:sp>
      <p:sp>
        <p:nvSpPr>
          <p:cNvPr id="15" name="CuadroTexto 14">
            <a:extLst>
              <a:ext uri="{FF2B5EF4-FFF2-40B4-BE49-F238E27FC236}">
                <a16:creationId xmlns:a16="http://schemas.microsoft.com/office/drawing/2014/main" id="{8FAFD273-CE26-09A7-1828-38912EFA7491}"/>
              </a:ext>
            </a:extLst>
          </p:cNvPr>
          <p:cNvSpPr txBox="1"/>
          <p:nvPr/>
        </p:nvSpPr>
        <p:spPr>
          <a:xfrm>
            <a:off x="7648575" y="1772498"/>
            <a:ext cx="4146519" cy="221599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s-ES" sz="1400" b="1" dirty="0">
                <a:latin typeface="Arial" panose="020B0604020202020204" pitchFamily="34" charset="0"/>
                <a:cs typeface="Times New Roman" panose="02020603050405020304" pitchFamily="18" charset="0"/>
              </a:rPr>
              <a:t>TIPS PARA EVITAR FRAUDE</a:t>
            </a:r>
          </a:p>
          <a:p>
            <a:pPr marL="285750" indent="-285750" algn="just">
              <a:buFont typeface="Arial" panose="020B0604020202020204" pitchFamily="34" charset="0"/>
              <a:buChar char="•"/>
            </a:pPr>
            <a:endParaRPr lang="es-ES" sz="1300" b="1"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ES" sz="1400" dirty="0">
                <a:latin typeface="Arial" panose="020B0604020202020204" pitchFamily="34" charset="0"/>
                <a:cs typeface="Times New Roman" panose="02020603050405020304" pitchFamily="18" charset="0"/>
              </a:rPr>
              <a:t>Verifica que la página comience con “https” y muestre un candado.</a:t>
            </a:r>
          </a:p>
          <a:p>
            <a:pPr marL="285750" indent="-285750" algn="just">
              <a:buFont typeface="Arial" panose="020B0604020202020204" pitchFamily="34" charset="0"/>
              <a:buChar char="•"/>
            </a:pPr>
            <a:r>
              <a:rPr lang="es-ES" sz="1400" dirty="0">
                <a:latin typeface="Arial" panose="020B0604020202020204" pitchFamily="34" charset="0"/>
                <a:cs typeface="Times New Roman" panose="02020603050405020304" pitchFamily="18" charset="0"/>
              </a:rPr>
              <a:t>Consulta comentarios en redes sociales antes de comprar en línea.</a:t>
            </a:r>
          </a:p>
          <a:p>
            <a:pPr marL="285750" indent="-285750" algn="just">
              <a:buFont typeface="Arial" panose="020B0604020202020204" pitchFamily="34" charset="0"/>
              <a:buChar char="•"/>
            </a:pPr>
            <a:r>
              <a:rPr lang="es-ES" sz="1400" dirty="0">
                <a:latin typeface="Arial" panose="020B0604020202020204" pitchFamily="34" charset="0"/>
                <a:cs typeface="Times New Roman" panose="02020603050405020304" pitchFamily="18" charset="0"/>
              </a:rPr>
              <a:t>Ingresa los datos de tu tarjeta solo en páginas seguras.</a:t>
            </a:r>
          </a:p>
          <a:p>
            <a:pPr marL="285750" indent="-285750" algn="just">
              <a:buFont typeface="Arial" panose="020B0604020202020204" pitchFamily="34" charset="0"/>
              <a:buChar char="•"/>
            </a:pPr>
            <a:r>
              <a:rPr lang="es-ES" sz="1400" dirty="0">
                <a:latin typeface="Arial" panose="020B0604020202020204" pitchFamily="34" charset="0"/>
                <a:cs typeface="Times New Roman" panose="02020603050405020304" pitchFamily="18" charset="0"/>
              </a:rPr>
              <a:t>Evita transacciones en redes Wifi abiertas.</a:t>
            </a:r>
          </a:p>
          <a:p>
            <a:pPr marL="285750" indent="-285750" algn="just">
              <a:buFont typeface="Arial" panose="020B0604020202020204" pitchFamily="34" charset="0"/>
              <a:buChar char="•"/>
            </a:pPr>
            <a:r>
              <a:rPr lang="es-ES" sz="1400" dirty="0">
                <a:latin typeface="Arial" panose="020B0604020202020204" pitchFamily="34" charset="0"/>
                <a:cs typeface="Times New Roman" panose="02020603050405020304" pitchFamily="18" charset="0"/>
              </a:rPr>
              <a:t>No respondas correos sospechosos.</a:t>
            </a:r>
            <a:endParaRPr lang="es-CO" sz="1400" dirty="0">
              <a:latin typeface="Arial" panose="020B0604020202020204" pitchFamily="34" charset="0"/>
              <a:cs typeface="Times New Roman" panose="02020603050405020304" pitchFamily="18" charset="0"/>
            </a:endParaRPr>
          </a:p>
        </p:txBody>
      </p:sp>
      <p:pic>
        <p:nvPicPr>
          <p:cNvPr id="5122" name="Picture 2" descr="Blockchain Technology Explained and What It Could Mean for the Caribbean -  Caribbean Development Trends">
            <a:extLst>
              <a:ext uri="{FF2B5EF4-FFF2-40B4-BE49-F238E27FC236}">
                <a16:creationId xmlns:a16="http://schemas.microsoft.com/office/drawing/2014/main" id="{B41F631A-EA58-49DC-B13C-1036B4791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4326895"/>
            <a:ext cx="3810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874350"/>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os de autenticación">
            <a:extLst>
              <a:ext uri="{FF2B5EF4-FFF2-40B4-BE49-F238E27FC236}">
                <a16:creationId xmlns:a16="http://schemas.microsoft.com/office/drawing/2014/main" id="{B7CFDEA5-63AE-8F99-80E7-B699A7E55528}"/>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75B7DE7-63C5-48E2-ABD6-C29042A28050}"/>
              </a:ext>
            </a:extLst>
          </p:cNvPr>
          <p:cNvSpPr>
            <a:spLocks noGrp="1"/>
          </p:cNvSpPr>
          <p:nvPr>
            <p:ph type="title"/>
          </p:nvPr>
        </p:nvSpPr>
        <p:spPr>
          <a:xfrm>
            <a:off x="838200" y="365126"/>
            <a:ext cx="5726723" cy="629748"/>
          </a:xfrm>
          <a:solidFill>
            <a:schemeClr val="bg1"/>
          </a:solidFill>
        </p:spPr>
        <p:txBody>
          <a:bodyPr>
            <a:normAutofit fontScale="90000"/>
          </a:bodyPr>
          <a:lstStyle/>
          <a:p>
            <a:r>
              <a:rPr lang="es-MX" b="1" dirty="0"/>
              <a:t>Autenticación y acceso</a:t>
            </a:r>
            <a:endParaRPr lang="es-CO" b="1" dirty="0"/>
          </a:p>
        </p:txBody>
      </p:sp>
      <p:sp>
        <p:nvSpPr>
          <p:cNvPr id="3" name="Marcador de contenido 2">
            <a:extLst>
              <a:ext uri="{FF2B5EF4-FFF2-40B4-BE49-F238E27FC236}">
                <a16:creationId xmlns:a16="http://schemas.microsoft.com/office/drawing/2014/main" id="{39C09A13-4035-4711-87ED-8DE3DE2ED9AA}"/>
              </a:ext>
            </a:extLst>
          </p:cNvPr>
          <p:cNvSpPr>
            <a:spLocks noGrp="1"/>
          </p:cNvSpPr>
          <p:nvPr>
            <p:ph idx="1"/>
          </p:nvPr>
        </p:nvSpPr>
        <p:spPr>
          <a:xfrm>
            <a:off x="794238" y="1344244"/>
            <a:ext cx="4132385" cy="1034806"/>
          </a:xfrm>
        </p:spPr>
        <p:txBody>
          <a:bodyPr/>
          <a:lstStyle/>
          <a:p>
            <a:pPr marL="0" indent="0">
              <a:buNone/>
            </a:pPr>
            <a:r>
              <a:rPr lang="es-CO" dirty="0">
                <a:ln w="0"/>
                <a:effectLst>
                  <a:outerShdw blurRad="38100" dist="19050" dir="2700000" algn="tl" rotWithShape="0">
                    <a:schemeClr val="dk1">
                      <a:alpha val="40000"/>
                    </a:schemeClr>
                  </a:outerShdw>
                </a:effectLst>
              </a:rPr>
              <a:t>Autenticación tradicional</a:t>
            </a:r>
          </a:p>
        </p:txBody>
      </p:sp>
      <p:sp>
        <p:nvSpPr>
          <p:cNvPr id="4" name="Marcador de contenido 2">
            <a:extLst>
              <a:ext uri="{FF2B5EF4-FFF2-40B4-BE49-F238E27FC236}">
                <a16:creationId xmlns:a16="http://schemas.microsoft.com/office/drawing/2014/main" id="{0094E2F6-E13C-5919-9B40-19854B61981D}"/>
              </a:ext>
            </a:extLst>
          </p:cNvPr>
          <p:cNvSpPr txBox="1">
            <a:spLocks/>
          </p:cNvSpPr>
          <p:nvPr/>
        </p:nvSpPr>
        <p:spPr>
          <a:xfrm>
            <a:off x="6507040" y="1357619"/>
            <a:ext cx="4583724" cy="4621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Métodos más robustos</a:t>
            </a:r>
          </a:p>
        </p:txBody>
      </p:sp>
      <p:sp>
        <p:nvSpPr>
          <p:cNvPr id="5" name="Marcador de contenido 2">
            <a:extLst>
              <a:ext uri="{FF2B5EF4-FFF2-40B4-BE49-F238E27FC236}">
                <a16:creationId xmlns:a16="http://schemas.microsoft.com/office/drawing/2014/main" id="{FA5FB19F-625C-38F0-01DE-5C4DE89625BB}"/>
              </a:ext>
            </a:extLst>
          </p:cNvPr>
          <p:cNvSpPr txBox="1">
            <a:spLocks/>
          </p:cNvSpPr>
          <p:nvPr/>
        </p:nvSpPr>
        <p:spPr>
          <a:xfrm>
            <a:off x="697521" y="4320011"/>
            <a:ext cx="2631834" cy="416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Preocupaciones</a:t>
            </a:r>
            <a:endParaRPr lang="es-CO" dirty="0"/>
          </a:p>
        </p:txBody>
      </p:sp>
      <p:sp>
        <p:nvSpPr>
          <p:cNvPr id="6" name="Marcador de contenido 2">
            <a:extLst>
              <a:ext uri="{FF2B5EF4-FFF2-40B4-BE49-F238E27FC236}">
                <a16:creationId xmlns:a16="http://schemas.microsoft.com/office/drawing/2014/main" id="{AEEB1C10-00E0-4AAD-5D94-DE23299C0510}"/>
              </a:ext>
            </a:extLst>
          </p:cNvPr>
          <p:cNvSpPr txBox="1">
            <a:spLocks/>
          </p:cNvSpPr>
          <p:nvPr/>
        </p:nvSpPr>
        <p:spPr>
          <a:xfrm>
            <a:off x="6507040" y="4247888"/>
            <a:ext cx="3633421" cy="57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Problemas a largo plazo</a:t>
            </a:r>
          </a:p>
        </p:txBody>
      </p:sp>
      <p:pic>
        <p:nvPicPr>
          <p:cNvPr id="1028" name="Picture 4" descr="Interfaz. Nombre de usuario y contraseña para iniciar sesión. Datos para la  autorización. Inicia sesión en mi cuenta personal. | Vector Premium">
            <a:extLst>
              <a:ext uri="{FF2B5EF4-FFF2-40B4-BE49-F238E27FC236}">
                <a16:creationId xmlns:a16="http://schemas.microsoft.com/office/drawing/2014/main" id="{66D7D262-0DB5-4C84-62F5-FE9B56899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778" y="1819794"/>
            <a:ext cx="2512402" cy="17498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é es biometría?">
            <a:extLst>
              <a:ext uri="{FF2B5EF4-FFF2-40B4-BE49-F238E27FC236}">
                <a16:creationId xmlns:a16="http://schemas.microsoft.com/office/drawing/2014/main" id="{23A092F6-804A-F81C-41AF-89C3DF6D9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923" y="1778213"/>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ligencia Artificial para predecir el comportamiento de las personas">
            <a:extLst>
              <a:ext uri="{FF2B5EF4-FFF2-40B4-BE49-F238E27FC236}">
                <a16:creationId xmlns:a16="http://schemas.microsoft.com/office/drawing/2014/main" id="{169BE8E1-AE51-3D7C-09E2-EF326E7B52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5264" y="2591743"/>
            <a:ext cx="3381375" cy="15705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rvicio de vigilancia en un conjunto: todo lo que debes saber">
            <a:extLst>
              <a:ext uri="{FF2B5EF4-FFF2-40B4-BE49-F238E27FC236}">
                <a16:creationId xmlns:a16="http://schemas.microsoft.com/office/drawing/2014/main" id="{146E33EF-8685-D0D7-DE17-88EF0EC944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238" y="4773857"/>
            <a:ext cx="3716215" cy="1548423"/>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2" descr="Importancia De La Biometría Para Tu Empresa En 2024 - Proware HS S.A.S">
            <a:extLst>
              <a:ext uri="{FF2B5EF4-FFF2-40B4-BE49-F238E27FC236}">
                <a16:creationId xmlns:a16="http://schemas.microsoft.com/office/drawing/2014/main" id="{5159ED95-2DB7-0D35-8ACC-33CF236E8F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40" name="Picture 16" descr="Estos son los peligros de vender tus datos biométricos">
            <a:extLst>
              <a:ext uri="{FF2B5EF4-FFF2-40B4-BE49-F238E27FC236}">
                <a16:creationId xmlns:a16="http://schemas.microsoft.com/office/drawing/2014/main" id="{F31BC353-B2DD-2CA9-3B18-A8F6DBFE4A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1705" y="4773857"/>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2">
            <a:extLst>
              <a:ext uri="{FF2B5EF4-FFF2-40B4-BE49-F238E27FC236}">
                <a16:creationId xmlns:a16="http://schemas.microsoft.com/office/drawing/2014/main" id="{D06062F2-EDC1-943E-FBEA-7D649CDA34F8}"/>
              </a:ext>
            </a:extLst>
          </p:cNvPr>
          <p:cNvSpPr txBox="1">
            <a:spLocks/>
          </p:cNvSpPr>
          <p:nvPr/>
        </p:nvSpPr>
        <p:spPr>
          <a:xfrm>
            <a:off x="6507040" y="1902895"/>
            <a:ext cx="1300529" cy="337494"/>
          </a:xfrm>
          <a:prstGeom prst="rect">
            <a:avLst/>
          </a:prstGeom>
          <a:solidFill>
            <a:schemeClr val="bg2"/>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Biometría</a:t>
            </a:r>
          </a:p>
        </p:txBody>
      </p:sp>
      <p:sp>
        <p:nvSpPr>
          <p:cNvPr id="10" name="Marcador de contenido 2">
            <a:extLst>
              <a:ext uri="{FF2B5EF4-FFF2-40B4-BE49-F238E27FC236}">
                <a16:creationId xmlns:a16="http://schemas.microsoft.com/office/drawing/2014/main" id="{A0FFFF0E-51E8-EFB9-8D2D-155F9704FF63}"/>
              </a:ext>
            </a:extLst>
          </p:cNvPr>
          <p:cNvSpPr txBox="1">
            <a:spLocks/>
          </p:cNvSpPr>
          <p:nvPr/>
        </p:nvSpPr>
        <p:spPr>
          <a:xfrm>
            <a:off x="10515234" y="2661418"/>
            <a:ext cx="1254735" cy="245905"/>
          </a:xfrm>
          <a:prstGeom prst="rect">
            <a:avLst/>
          </a:prstGeom>
          <a:solidFill>
            <a:schemeClr val="bg2"/>
          </a:solidFill>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Comportamiento</a:t>
            </a:r>
          </a:p>
        </p:txBody>
      </p:sp>
      <p:sp>
        <p:nvSpPr>
          <p:cNvPr id="11" name="Marcador de contenido 2">
            <a:extLst>
              <a:ext uri="{FF2B5EF4-FFF2-40B4-BE49-F238E27FC236}">
                <a16:creationId xmlns:a16="http://schemas.microsoft.com/office/drawing/2014/main" id="{0B3DBF62-1F4A-3F97-A19C-AA7E90B9D7D6}"/>
              </a:ext>
            </a:extLst>
          </p:cNvPr>
          <p:cNvSpPr txBox="1">
            <a:spLocks/>
          </p:cNvSpPr>
          <p:nvPr/>
        </p:nvSpPr>
        <p:spPr>
          <a:xfrm>
            <a:off x="794238" y="4835235"/>
            <a:ext cx="1374531" cy="337494"/>
          </a:xfrm>
          <a:prstGeom prst="rect">
            <a:avLst/>
          </a:prstGeom>
          <a:solidFill>
            <a:schemeClr val="bg2"/>
          </a:solidFill>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Vigilancia masiva</a:t>
            </a:r>
          </a:p>
        </p:txBody>
      </p:sp>
      <p:sp>
        <p:nvSpPr>
          <p:cNvPr id="12" name="Marcador de contenido 2">
            <a:extLst>
              <a:ext uri="{FF2B5EF4-FFF2-40B4-BE49-F238E27FC236}">
                <a16:creationId xmlns:a16="http://schemas.microsoft.com/office/drawing/2014/main" id="{F91D1143-03DE-E4B2-E3FA-0D66E57E25C3}"/>
              </a:ext>
            </a:extLst>
          </p:cNvPr>
          <p:cNvSpPr txBox="1">
            <a:spLocks/>
          </p:cNvSpPr>
          <p:nvPr/>
        </p:nvSpPr>
        <p:spPr>
          <a:xfrm>
            <a:off x="6564923" y="4835235"/>
            <a:ext cx="1300529" cy="337494"/>
          </a:xfrm>
          <a:prstGeom prst="rect">
            <a:avLst/>
          </a:prstGeom>
          <a:solidFill>
            <a:schemeClr val="bg2"/>
          </a:solidFill>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Datos comprometidos</a:t>
            </a:r>
          </a:p>
        </p:txBody>
      </p:sp>
    </p:spTree>
    <p:extLst>
      <p:ext uri="{BB962C8B-B14F-4D97-AF65-F5344CB8AC3E}">
        <p14:creationId xmlns:p14="http://schemas.microsoft.com/office/powerpoint/2010/main" val="1600950127"/>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bernanza Digital y el papel de la tecnología">
            <a:extLst>
              <a:ext uri="{FF2B5EF4-FFF2-40B4-BE49-F238E27FC236}">
                <a16:creationId xmlns:a16="http://schemas.microsoft.com/office/drawing/2014/main" id="{90CA16EE-E0DD-567F-F264-5A17763F7DF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5E123AC-0D93-45D3-92F4-7F96A7BE8A99}"/>
              </a:ext>
            </a:extLst>
          </p:cNvPr>
          <p:cNvSpPr>
            <a:spLocks noGrp="1"/>
          </p:cNvSpPr>
          <p:nvPr>
            <p:ph type="title"/>
          </p:nvPr>
        </p:nvSpPr>
        <p:spPr>
          <a:xfrm>
            <a:off x="838200" y="365125"/>
            <a:ext cx="8868508" cy="779463"/>
          </a:xfrm>
          <a:solidFill>
            <a:schemeClr val="bg1"/>
          </a:solidFill>
        </p:spPr>
        <p:txBody>
          <a:bodyPr/>
          <a:lstStyle/>
          <a:p>
            <a:r>
              <a:rPr lang="es-MX" b="1" dirty="0"/>
              <a:t>Gobernanza de datos y regulación</a:t>
            </a:r>
            <a:endParaRPr lang="es-CO" b="1" dirty="0"/>
          </a:p>
        </p:txBody>
      </p:sp>
      <p:sp>
        <p:nvSpPr>
          <p:cNvPr id="3" name="Marcador de contenido 2">
            <a:extLst>
              <a:ext uri="{FF2B5EF4-FFF2-40B4-BE49-F238E27FC236}">
                <a16:creationId xmlns:a16="http://schemas.microsoft.com/office/drawing/2014/main" id="{4AB839DF-87B6-4A27-B203-B32B4CEA8E44}"/>
              </a:ext>
            </a:extLst>
          </p:cNvPr>
          <p:cNvSpPr>
            <a:spLocks noGrp="1"/>
          </p:cNvSpPr>
          <p:nvPr>
            <p:ph idx="1"/>
          </p:nvPr>
        </p:nvSpPr>
        <p:spPr>
          <a:xfrm>
            <a:off x="838200" y="1276228"/>
            <a:ext cx="10515600" cy="551473"/>
          </a:xfrm>
        </p:spPr>
        <p:txBody>
          <a:bodyPr>
            <a:normAutofit/>
          </a:bodyPr>
          <a:lstStyle/>
          <a:p>
            <a:pPr marL="0" indent="0">
              <a:buNone/>
            </a:pPr>
            <a:r>
              <a:rPr lang="es-MX" dirty="0"/>
              <a:t>Evolución tecnológica vs. Marcos regulatorios</a:t>
            </a:r>
          </a:p>
          <a:p>
            <a:pPr marL="0" indent="0">
              <a:buNone/>
            </a:pPr>
            <a:endParaRPr lang="es-MX" dirty="0"/>
          </a:p>
          <a:p>
            <a:pPr marL="0" indent="0">
              <a:buNone/>
            </a:pPr>
            <a:endParaRPr lang="es-MX" dirty="0"/>
          </a:p>
          <a:p>
            <a:pPr marL="0" indent="0">
              <a:buNone/>
            </a:pPr>
            <a:endParaRPr lang="es-MX" dirty="0"/>
          </a:p>
          <a:p>
            <a:pPr marL="0" indent="0">
              <a:buNone/>
            </a:pPr>
            <a:endParaRPr lang="es-MX" dirty="0"/>
          </a:p>
          <a:p>
            <a:pPr marL="0" indent="0">
              <a:buNone/>
            </a:pPr>
            <a:endParaRPr lang="es-MX" dirty="0"/>
          </a:p>
          <a:p>
            <a:pPr marL="0" indent="0">
              <a:buNone/>
            </a:pPr>
            <a:endParaRPr lang="es-MX" dirty="0"/>
          </a:p>
          <a:p>
            <a:pPr marL="0" indent="0">
              <a:buNone/>
            </a:pPr>
            <a:endParaRPr lang="es-MX" dirty="0"/>
          </a:p>
        </p:txBody>
      </p:sp>
      <p:pic>
        <p:nvPicPr>
          <p:cNvPr id="2052" name="Picture 4" descr="Evolución de la tecnología">
            <a:extLst>
              <a:ext uri="{FF2B5EF4-FFF2-40B4-BE49-F238E27FC236}">
                <a16:creationId xmlns:a16="http://schemas.microsoft.com/office/drawing/2014/main" id="{E66C2EB7-D714-B159-D680-B5B13DD75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37338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POR QUÉ EXISTE LA REGULACIÓN EN EL MERCADO FINANCIERO Y EL MERCADO DE  CAPITALES?">
            <a:extLst>
              <a:ext uri="{FF2B5EF4-FFF2-40B4-BE49-F238E27FC236}">
                <a16:creationId xmlns:a16="http://schemas.microsoft.com/office/drawing/2014/main" id="{B7318360-EA9A-4016-4076-8A1C68B62C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2058" name="Picture 10" descr="POR QUÉ EXISTE LA REGULACIÓN EN EL MERCADO FINANCIERO Y EL MERCADO DE  CAPITALES?">
            <a:extLst>
              <a:ext uri="{FF2B5EF4-FFF2-40B4-BE49-F238E27FC236}">
                <a16:creationId xmlns:a16="http://schemas.microsoft.com/office/drawing/2014/main" id="{07BAD530-ED95-7038-324B-F391A6521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828800"/>
            <a:ext cx="5352652" cy="328246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63BB77F5-ED8E-7D14-F02D-871897C9A0FA}"/>
              </a:ext>
            </a:extLst>
          </p:cNvPr>
          <p:cNvSpPr txBox="1">
            <a:spLocks/>
          </p:cNvSpPr>
          <p:nvPr/>
        </p:nvSpPr>
        <p:spPr>
          <a:xfrm>
            <a:off x="4692161" y="2593487"/>
            <a:ext cx="1436077" cy="683113"/>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a:t>Supera a</a:t>
            </a:r>
            <a:endParaRPr lang="es-CO" dirty="0"/>
          </a:p>
        </p:txBody>
      </p:sp>
      <p:pic>
        <p:nvPicPr>
          <p:cNvPr id="2060" name="Picture 12" descr="Por qué es importante un plan de recuperación de datos - Trevenque Cloud">
            <a:extLst>
              <a:ext uri="{FF2B5EF4-FFF2-40B4-BE49-F238E27FC236}">
                <a16:creationId xmlns:a16="http://schemas.microsoft.com/office/drawing/2014/main" id="{FA1D3048-CC55-46C7-9C28-F6DE5852E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08" y="4764292"/>
            <a:ext cx="3351823" cy="19889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29D662-6838-8C20-06B9-AD3A9FFFA800}"/>
              </a:ext>
            </a:extLst>
          </p:cNvPr>
          <p:cNvSpPr txBox="1"/>
          <p:nvPr/>
        </p:nvSpPr>
        <p:spPr>
          <a:xfrm>
            <a:off x="6248400" y="5266346"/>
            <a:ext cx="4779597" cy="492443"/>
          </a:xfrm>
          <a:prstGeom prst="rect">
            <a:avLst/>
          </a:prstGeom>
          <a:solidFill>
            <a:schemeClr val="bg2"/>
          </a:solidFill>
        </p:spPr>
        <p:txBody>
          <a:bodyPr wrap="square">
            <a:spAutoFit/>
          </a:bodyPr>
          <a:lstStyle/>
          <a:p>
            <a:pPr marL="0" indent="0">
              <a:buNone/>
            </a:pPr>
            <a:r>
              <a:rPr lang="es-MX" sz="2600" dirty="0"/>
              <a:t>Actualizar regulación - </a:t>
            </a:r>
            <a:r>
              <a:rPr lang="es-MX" sz="2600" dirty="0" err="1"/>
              <a:t>Blockchain</a:t>
            </a:r>
            <a:endParaRPr lang="es-CO" sz="2600" dirty="0"/>
          </a:p>
        </p:txBody>
      </p:sp>
      <p:sp>
        <p:nvSpPr>
          <p:cNvPr id="10" name="TextBox 9">
            <a:extLst>
              <a:ext uri="{FF2B5EF4-FFF2-40B4-BE49-F238E27FC236}">
                <a16:creationId xmlns:a16="http://schemas.microsoft.com/office/drawing/2014/main" id="{AEE2A519-40B5-C8F9-FC60-8B874EF7233A}"/>
              </a:ext>
            </a:extLst>
          </p:cNvPr>
          <p:cNvSpPr txBox="1"/>
          <p:nvPr/>
        </p:nvSpPr>
        <p:spPr>
          <a:xfrm>
            <a:off x="838200" y="4271849"/>
            <a:ext cx="2491154" cy="492443"/>
          </a:xfrm>
          <a:prstGeom prst="rect">
            <a:avLst/>
          </a:prstGeom>
          <a:solidFill>
            <a:schemeClr val="bg2"/>
          </a:solidFill>
        </p:spPr>
        <p:txBody>
          <a:bodyPr wrap="square">
            <a:spAutoFit/>
          </a:bodyPr>
          <a:lstStyle/>
          <a:p>
            <a:pPr marL="0" indent="0">
              <a:buNone/>
            </a:pPr>
            <a:r>
              <a:rPr lang="es-MX" sz="2600" dirty="0"/>
              <a:t>Responsabilidad</a:t>
            </a:r>
            <a:endParaRPr lang="es-CO" sz="2600" dirty="0"/>
          </a:p>
        </p:txBody>
      </p:sp>
    </p:spTree>
    <p:extLst>
      <p:ext uri="{BB962C8B-B14F-4D97-AF65-F5344CB8AC3E}">
        <p14:creationId xmlns:p14="http://schemas.microsoft.com/office/powerpoint/2010/main" val="2504175435"/>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1156</Words>
  <Application>Microsoft Office PowerPoint</Application>
  <PresentationFormat>Widescreen</PresentationFormat>
  <Paragraphs>167</Paragraphs>
  <Slides>19</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AmazonEmber</vt:lpstr>
      <vt:lpstr>Aptos Black</vt:lpstr>
      <vt:lpstr>Arial</vt:lpstr>
      <vt:lpstr>Calibri</vt:lpstr>
      <vt:lpstr>Calibri Light</vt:lpstr>
      <vt:lpstr>Lato</vt:lpstr>
      <vt:lpstr>Ubuntu</vt:lpstr>
      <vt:lpstr>Tema de Office</vt:lpstr>
      <vt:lpstr>1_Tema de Office</vt:lpstr>
      <vt:lpstr>IDENTIDAD DIGITAL – DESAFÍOS Y TENDENCIAS</vt:lpstr>
      <vt:lpstr>PowerPoint Presentation</vt:lpstr>
      <vt:lpstr>PowerPoint Presentation</vt:lpstr>
      <vt:lpstr>PowerPoint Presentation</vt:lpstr>
      <vt:lpstr> Interoperabilidad</vt:lpstr>
      <vt:lpstr>Seguridad y fraude</vt:lpstr>
      <vt:lpstr>Interoperabilidad- Seguridad - Fraude</vt:lpstr>
      <vt:lpstr>Autenticación y acceso</vt:lpstr>
      <vt:lpstr>Gobernanza de datos y regulación</vt:lpstr>
      <vt:lpstr>Gobernanza de datos y regulación</vt:lpstr>
      <vt:lpstr>Tendencias emergentes en la identidad digital</vt:lpstr>
      <vt:lpstr>Identidad Auto-soberana (Self-Sovereign Identity - SSI)</vt:lpstr>
      <vt:lpstr> Blockchain y tecnologías descentralizadas</vt:lpstr>
      <vt:lpstr>Autenticación sin contraseña</vt:lpstr>
      <vt:lpstr>La autenticación multifactor (MFA)</vt:lpstr>
      <vt:lpstr>PowerPoint Presentation</vt:lpstr>
      <vt:lpstr>Identidad Digital Federada</vt:lpstr>
      <vt:lpstr>Identidad digital para el Internet de las Cosas (IoT)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ANDRES CAMILO MOLANO MENDIETA</dc:creator>
  <cp:lastModifiedBy>Raúl Andrés Garay Torres</cp:lastModifiedBy>
  <cp:revision>18</cp:revision>
  <dcterms:created xsi:type="dcterms:W3CDTF">2024-10-14T16:36:54Z</dcterms:created>
  <dcterms:modified xsi:type="dcterms:W3CDTF">2024-10-18T21:44:00Z</dcterms:modified>
</cp:coreProperties>
</file>